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3" r:id="rId15"/>
    <p:sldId id="274" r:id="rId16"/>
    <p:sldId id="275" r:id="rId17"/>
    <p:sldId id="276" r:id="rId18"/>
    <p:sldId id="277" r:id="rId19"/>
    <p:sldId id="282" r:id="rId20"/>
    <p:sldId id="283" r:id="rId21"/>
    <p:sldId id="284" r:id="rId22"/>
    <p:sldId id="285" r:id="rId23"/>
    <p:sldId id="299" r:id="rId24"/>
    <p:sldId id="286" r:id="rId25"/>
    <p:sldId id="287" r:id="rId26"/>
    <p:sldId id="288" r:id="rId27"/>
    <p:sldId id="289" r:id="rId28"/>
    <p:sldId id="281" r:id="rId29"/>
    <p:sldId id="290" r:id="rId30"/>
    <p:sldId id="291" r:id="rId31"/>
    <p:sldId id="292" r:id="rId32"/>
    <p:sldId id="293" r:id="rId33"/>
    <p:sldId id="294" r:id="rId34"/>
    <p:sldId id="295" r:id="rId35"/>
    <p:sldId id="296" r:id="rId36"/>
    <p:sldId id="297" r:id="rId37"/>
    <p:sldId id="301" r:id="rId38"/>
    <p:sldId id="300" r:id="rId39"/>
  </p:sldIdLst>
  <p:sldSz cx="9144000" cy="5143500" type="screen16x9"/>
  <p:notesSz cx="6858000" cy="9144000"/>
  <p:embeddedFontLst>
    <p:embeddedFont>
      <p:font typeface="Cambria Math" panose="02040503050406030204" pitchFamily="18" charset="0"/>
      <p:regular r:id="rId41"/>
    </p:embeddedFont>
    <p:embeddedFont>
      <p:font typeface="Fira Sans Extra Condensed Medium" panose="020B0604020202020204" charset="0"/>
      <p:regular r:id="rId42"/>
      <p:bold r:id="rId43"/>
      <p:italic r:id="rId44"/>
      <p:boldItalic r:id="rId45"/>
    </p:embeddedFont>
    <p:embeddedFont>
      <p:font typeface="Fira Sans Extra Condensed SemiBold" panose="020B060402020202020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126453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47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461841" y="525487"/>
            <a:ext cx="3523210"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000" dirty="0"/>
              <a:t>Prototyping </a:t>
            </a:r>
            <a:br>
              <a:rPr lang="en-US" sz="3000" dirty="0"/>
            </a:br>
            <a:r>
              <a:rPr lang="id-ID" sz="3000" dirty="0"/>
              <a:t>Absen Jalan UNPAM menggunakan Metode Design </a:t>
            </a:r>
            <a:r>
              <a:rPr lang="id-ID" sz="3000" dirty="0" err="1"/>
              <a:t>Thinking</a:t>
            </a:r>
            <a:endParaRPr lang="id-ID" sz="3000" dirty="0"/>
          </a:p>
        </p:txBody>
      </p:sp>
      <p:sp>
        <p:nvSpPr>
          <p:cNvPr id="56" name="Google Shape;56;p15"/>
          <p:cNvSpPr txBox="1">
            <a:spLocks noGrp="1"/>
          </p:cNvSpPr>
          <p:nvPr>
            <p:ph type="subTitle" idx="1"/>
          </p:nvPr>
        </p:nvSpPr>
        <p:spPr>
          <a:xfrm>
            <a:off x="4461841" y="2690287"/>
            <a:ext cx="4273726" cy="200930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t>Kelompok 3:</a:t>
            </a:r>
          </a:p>
          <a:p>
            <a:pPr marL="0" lvl="0" indent="0" algn="l" rtl="0">
              <a:lnSpc>
                <a:spcPct val="150000"/>
              </a:lnSpc>
              <a:spcBef>
                <a:spcPts val="0"/>
              </a:spcBef>
              <a:spcAft>
                <a:spcPts val="0"/>
              </a:spcAft>
              <a:buNone/>
            </a:pPr>
            <a:r>
              <a:rPr lang="en-US" sz="1300" dirty="0"/>
              <a:t>Andri Firman Saputra	- 201011402125</a:t>
            </a:r>
          </a:p>
          <a:p>
            <a:pPr marL="0" lvl="0" indent="0" algn="l" rtl="0">
              <a:lnSpc>
                <a:spcPct val="150000"/>
              </a:lnSpc>
              <a:spcBef>
                <a:spcPts val="0"/>
              </a:spcBef>
              <a:spcAft>
                <a:spcPts val="0"/>
              </a:spcAft>
              <a:buNone/>
            </a:pPr>
            <a:r>
              <a:rPr lang="en-US" sz="1300" dirty="0"/>
              <a:t>Muhamad Abdul Murod	- 201011402285</a:t>
            </a:r>
          </a:p>
          <a:p>
            <a:pPr marL="0" lvl="0" indent="0" algn="l" rtl="0">
              <a:lnSpc>
                <a:spcPct val="150000"/>
              </a:lnSpc>
              <a:spcBef>
                <a:spcPts val="0"/>
              </a:spcBef>
              <a:spcAft>
                <a:spcPts val="0"/>
              </a:spcAft>
              <a:buNone/>
            </a:pPr>
            <a:r>
              <a:rPr lang="en-US" sz="1300" dirty="0" err="1"/>
              <a:t>Roizza</a:t>
            </a:r>
            <a:r>
              <a:rPr lang="en-US" sz="1300" dirty="0"/>
              <a:t> Dema </a:t>
            </a:r>
            <a:r>
              <a:rPr lang="en-US" sz="1300" dirty="0" err="1"/>
              <a:t>Nurikhwan</a:t>
            </a:r>
            <a:r>
              <a:rPr lang="en-US" sz="1300" dirty="0"/>
              <a:t>	- 201011400709</a:t>
            </a:r>
          </a:p>
          <a:p>
            <a:pPr marL="0" lvl="0" indent="0" algn="l" rtl="0">
              <a:lnSpc>
                <a:spcPct val="150000"/>
              </a:lnSpc>
              <a:spcBef>
                <a:spcPts val="0"/>
              </a:spcBef>
              <a:spcAft>
                <a:spcPts val="0"/>
              </a:spcAft>
              <a:buNone/>
            </a:pPr>
            <a:r>
              <a:rPr lang="en-US" sz="1300" dirty="0"/>
              <a:t>Tifanny </a:t>
            </a:r>
            <a:r>
              <a:rPr lang="en-US" sz="1300" dirty="0" err="1"/>
              <a:t>Patriane</a:t>
            </a:r>
            <a:r>
              <a:rPr lang="en-US" sz="1300" dirty="0"/>
              <a:t> </a:t>
            </a:r>
            <a:r>
              <a:rPr lang="en-US" sz="1300" dirty="0" err="1"/>
              <a:t>Andari</a:t>
            </a:r>
            <a:r>
              <a:rPr lang="en-US" sz="1300" dirty="0"/>
              <a:t>	- 201011402279</a:t>
            </a:r>
          </a:p>
          <a:p>
            <a:pPr marL="0" lvl="0" indent="0" algn="l" rtl="0">
              <a:lnSpc>
                <a:spcPct val="150000"/>
              </a:lnSpc>
              <a:spcBef>
                <a:spcPts val="0"/>
              </a:spcBef>
              <a:spcAft>
                <a:spcPts val="0"/>
              </a:spcAft>
              <a:buNone/>
            </a:pPr>
            <a:r>
              <a:rPr lang="en-US" sz="1300" dirty="0"/>
              <a:t>Yogi </a:t>
            </a:r>
            <a:r>
              <a:rPr lang="en-US" sz="1300" dirty="0" err="1"/>
              <a:t>Rizky</a:t>
            </a:r>
            <a:r>
              <a:rPr lang="en-US" sz="1300" dirty="0"/>
              <a:t> Pangestu	- 201011400705</a:t>
            </a:r>
          </a:p>
          <a:p>
            <a:pPr marL="0" lvl="0" indent="0" algn="l" rtl="0">
              <a:lnSpc>
                <a:spcPct val="150000"/>
              </a:lnSpc>
              <a:spcBef>
                <a:spcPts val="0"/>
              </a:spcBef>
              <a:spcAft>
                <a:spcPts val="0"/>
              </a:spcAft>
              <a:buNone/>
            </a:pPr>
            <a:endParaRPr lang="en-US" sz="1400" dirty="0"/>
          </a:p>
        </p:txBody>
      </p:sp>
      <p:pic>
        <p:nvPicPr>
          <p:cNvPr id="3" name="Picture 2">
            <a:extLst>
              <a:ext uri="{FF2B5EF4-FFF2-40B4-BE49-F238E27FC236}">
                <a16:creationId xmlns:a16="http://schemas.microsoft.com/office/drawing/2014/main" id="{BCF70218-A33F-9A53-C812-14FC2B9CAACF}"/>
              </a:ext>
            </a:extLst>
          </p:cNvPr>
          <p:cNvPicPr>
            <a:picLocks noChangeAspect="1"/>
          </p:cNvPicPr>
          <p:nvPr/>
        </p:nvPicPr>
        <p:blipFill>
          <a:blip r:embed="rId3"/>
          <a:stretch>
            <a:fillRect/>
          </a:stretch>
        </p:blipFill>
        <p:spPr>
          <a:xfrm>
            <a:off x="153249" y="859961"/>
            <a:ext cx="4273727" cy="34235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223288"/>
            <a:ext cx="8520600" cy="534256"/>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Fungsional</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311701" y="951701"/>
            <a:ext cx="8606268" cy="1156086"/>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F</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ungsional tersebut mendukung tujuan utama aplikasi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Universitas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Pamulang</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untuk meningkatkan efisiensi dalam manajemen kehadiran mahasiswa dan memberikan kemudahan bagi mahasiswa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2112834" y="2233820"/>
            <a:ext cx="4918333" cy="701859"/>
          </a:xfrm>
          <a:prstGeom prst="rect">
            <a:avLst/>
          </a:prstGeom>
        </p:spPr>
        <p:txBody>
          <a:bodyPr wrap="none">
            <a:spAutoFit/>
          </a:bodyPr>
          <a:lstStyle/>
          <a:p>
            <a:pPr algn="ctr">
              <a:lnSpc>
                <a:spcPct val="150000"/>
              </a:lnSpc>
            </a:pP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rPr>
              <a:t> Non-</a:t>
            </a: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Fungsional</a:t>
            </a:r>
            <a:endPar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8" name="Rectangle 7"/>
          <p:cNvSpPr/>
          <p:nvPr/>
        </p:nvSpPr>
        <p:spPr>
          <a:xfrm>
            <a:off x="311701" y="3040585"/>
            <a:ext cx="8520600" cy="1525161"/>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memprioritaskan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keamanan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privasi</a:t>
            </a:r>
            <a:r>
              <a:rPr lang="en-US" sz="1600" dirty="0">
                <a:latin typeface="Times New Roman" panose="02020603050405020304" pitchFamily="18" charset="0"/>
                <a:ea typeface="Calibri" panose="020F0502020204030204" pitchFamily="34" charset="0"/>
              </a:rPr>
              <a:t> data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melalui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otentikasi</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sambil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kinerja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responsif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terutama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dalam</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pencarian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kelas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Desain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antarmuka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intuitif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mendukung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kemudahan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sementara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skalabilitas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ketersediaan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diutamakan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menangani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pertumbuhan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33291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7" y="0"/>
            <a:ext cx="8520600" cy="544530"/>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80200718"/>
              </p:ext>
            </p:extLst>
          </p:nvPr>
        </p:nvGraphicFramePr>
        <p:xfrm>
          <a:off x="280876" y="1233805"/>
          <a:ext cx="8520600" cy="3512857"/>
        </p:xfrm>
        <a:graphic>
          <a:graphicData uri="http://schemas.openxmlformats.org/drawingml/2006/table">
            <a:tbl>
              <a:tblPr firstRow="1" firstCol="1" bandRow="1"/>
              <a:tblGrid>
                <a:gridCol w="592035">
                  <a:extLst>
                    <a:ext uri="{9D8B030D-6E8A-4147-A177-3AD203B41FA5}">
                      <a16:colId xmlns:a16="http://schemas.microsoft.com/office/drawing/2014/main" val="20000"/>
                    </a:ext>
                  </a:extLst>
                </a:gridCol>
                <a:gridCol w="2815454">
                  <a:extLst>
                    <a:ext uri="{9D8B030D-6E8A-4147-A177-3AD203B41FA5}">
                      <a16:colId xmlns:a16="http://schemas.microsoft.com/office/drawing/2014/main" val="20001"/>
                    </a:ext>
                  </a:extLst>
                </a:gridCol>
                <a:gridCol w="5113111">
                  <a:extLst>
                    <a:ext uri="{9D8B030D-6E8A-4147-A177-3AD203B41FA5}">
                      <a16:colId xmlns:a16="http://schemas.microsoft.com/office/drawing/2014/main" val="20002"/>
                    </a:ext>
                  </a:extLst>
                </a:gridCol>
              </a:tblGrid>
              <a:tr h="390317">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FID</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Pencatatan Kehadiran Mahasiswa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Sistem harus mencatat kehadiran mahasiswa secara otomatis berdasarkan absen jalan yang diajukan.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Pencarian Kelas dan Dosen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Pengguna (mahasiswa) dapat mencari kelas berdasarkan mata kuliah dan dosen untuk menemukan kelas yang ingin diabsen jalankan.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Manajemen Permintaan Absen Jalan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Mahasiswa dapat mengirimkan permintaan absen jalan kepada dosen, dan dosen dapat menerima atau menolak dengan memberikan alasan.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(UI/UX)</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Desain antarmuka pengguna harus intuitif dan menarik, memastikan kemudahan navigasi untuk pencarian kelas dan absen jalan.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3982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5" y="0"/>
            <a:ext cx="8520600" cy="616449"/>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Non-</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9123862"/>
              </p:ext>
            </p:extLst>
          </p:nvPr>
        </p:nvGraphicFramePr>
        <p:xfrm>
          <a:off x="321975" y="751833"/>
          <a:ext cx="8520599" cy="3887343"/>
        </p:xfrm>
        <a:graphic>
          <a:graphicData uri="http://schemas.openxmlformats.org/drawingml/2006/table">
            <a:tbl>
              <a:tblPr firstRow="1" firstCol="1" bandRow="1"/>
              <a:tblGrid>
                <a:gridCol w="469135">
                  <a:extLst>
                    <a:ext uri="{9D8B030D-6E8A-4147-A177-3AD203B41FA5}">
                      <a16:colId xmlns:a16="http://schemas.microsoft.com/office/drawing/2014/main" val="20000"/>
                    </a:ext>
                  </a:extLst>
                </a:gridCol>
                <a:gridCol w="2003461">
                  <a:extLst>
                    <a:ext uri="{9D8B030D-6E8A-4147-A177-3AD203B41FA5}">
                      <a16:colId xmlns:a16="http://schemas.microsoft.com/office/drawing/2014/main" val="20001"/>
                    </a:ext>
                  </a:extLst>
                </a:gridCol>
                <a:gridCol w="6048003">
                  <a:extLst>
                    <a:ext uri="{9D8B030D-6E8A-4147-A177-3AD203B41FA5}">
                      <a16:colId xmlns:a16="http://schemas.microsoft.com/office/drawing/2014/main" val="20002"/>
                    </a:ext>
                  </a:extLst>
                </a:gridCol>
              </a:tblGrid>
              <a:tr h="138176">
                <a:tc>
                  <a:txBody>
                    <a:bodyPr/>
                    <a:lstStyle/>
                    <a:p>
                      <a:pPr marL="0" marR="0" algn="ctr">
                        <a:lnSpc>
                          <a:spcPct val="150000"/>
                        </a:lnSpc>
                        <a:spcBef>
                          <a:spcPts val="0"/>
                        </a:spcBef>
                        <a:spcAft>
                          <a:spcPts val="0"/>
                        </a:spcAft>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NFID</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Keamanan Data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memastikan keamanan data mahasiswa, termasuk catatan kehadiran dan informasi pribadi.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Kinerja Aplikasi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memberikan kinerja yang cepat dan responsif, terutama saat melakukan pencarian kelas dan mencatat kehadiran.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Kemudahan Penggunaan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harus mudah digunakan tanpa pelatihan tambahan, dengan langkah-langkah yang jelas untuk absen jalan.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Integrasi dengan Sistem Eksternal</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Jika ada integrasi dengan sistem eksternal, aplikasi harus dapat berinteraksi dengan lancar dan mengambil data secara akurat.</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Skalabilitas</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dapat menangani pertumbuhan pengguna dan data kehadiran tanpa mengurangi kinerja.</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Ketersediaan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tersedia online dengan waktu tidak aktif minimal, memastikan aksesibilitas pengguna saat diperlukan.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Privasi dan Kepatuhan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mematuhi regulasi privasi data dan kebijakan universitas terkait penggunaan data mahasiswa.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Dokumentasi dan Dukungan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Terdapat dokumentasi yang jelas tentang cara menggunakan aplikasi, dan tim dukungan harus tersedia untuk membantu pengguna.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479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75353"/>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Proses</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80878" y="575353"/>
            <a:ext cx="8520600" cy="738664"/>
          </a:xfrm>
          <a:prstGeom prst="rect">
            <a:avLst/>
          </a:prstGeom>
        </p:spPr>
        <p:txBody>
          <a:bodyPr wrap="square">
            <a:spAutoFit/>
          </a:bodyPr>
          <a:lstStyle/>
          <a:p>
            <a:pPr algn="just">
              <a:lnSpc>
                <a:spcPct val="150000"/>
              </a:lnSpc>
            </a:pPr>
            <a:r>
              <a:rPr lang="id-ID" kern="100" dirty="0">
                <a:latin typeface="Times New Roman" panose="02020603050405020304" pitchFamily="18" charset="0"/>
                <a:ea typeface="Calibri" panose="020F0502020204030204" pitchFamily="34" charset="0"/>
                <a:cs typeface="Times New Roman" panose="02020603050405020304" pitchFamily="18" charset="0"/>
              </a:rPr>
              <a:t>Proyek dibuat menggunakan kerangka kerja untuk menghasilkan produk yang sesuai. Proyek ini menggunakan Design Thinking yang terdiri dari Empathize, Define, Ideate, Prototype, dan Test.</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08987" y="1314017"/>
            <a:ext cx="5731510" cy="3629660"/>
          </a:xfrm>
          <a:prstGeom prst="rect">
            <a:avLst/>
          </a:prstGeom>
          <a:noFill/>
          <a:ln>
            <a:noFill/>
          </a:ln>
        </p:spPr>
      </p:pic>
    </p:spTree>
    <p:extLst>
      <p:ext uri="{BB962C8B-B14F-4D97-AF65-F5344CB8AC3E}">
        <p14:creationId xmlns:p14="http://schemas.microsoft.com/office/powerpoint/2010/main" val="9150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00" y="0"/>
            <a:ext cx="2770547" cy="410966"/>
          </a:xfrm>
        </p:spPr>
        <p:txBody>
          <a:bodyPr/>
          <a:lstStyle/>
          <a:p>
            <a:pPr algn="l">
              <a:lnSpc>
                <a:spcPct val="150000"/>
              </a:lnSpc>
            </a:pP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Pengumpulan Data</a:t>
            </a: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2400" dirty="0"/>
          </a:p>
        </p:txBody>
      </p:sp>
      <p:sp>
        <p:nvSpPr>
          <p:cNvPr id="3" name="Title 1"/>
          <p:cNvSpPr txBox="1">
            <a:spLocks/>
          </p:cNvSpPr>
          <p:nvPr/>
        </p:nvSpPr>
        <p:spPr>
          <a:xfrm>
            <a:off x="297998" y="1077075"/>
            <a:ext cx="2770547"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Analisis Data</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4" name="Title 1"/>
          <p:cNvSpPr txBox="1">
            <a:spLocks/>
          </p:cNvSpPr>
          <p:nvPr/>
        </p:nvSpPr>
        <p:spPr>
          <a:xfrm>
            <a:off x="297998" y="2197353"/>
            <a:ext cx="1109561"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Waktu</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6" name="Rectangle 5"/>
          <p:cNvSpPr/>
          <p:nvPr/>
        </p:nvSpPr>
        <p:spPr>
          <a:xfrm>
            <a:off x="297999" y="495265"/>
            <a:ext cx="5773953"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dengan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yang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pernah</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melakukan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297998" y="1551792"/>
            <a:ext cx="5102294"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akan ditranskripsi dan dianalisis secara tematis.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335180" y="2716663"/>
            <a:ext cx="4572000" cy="1938992"/>
          </a:xfrm>
          <a:prstGeom prst="rect">
            <a:avLst/>
          </a:prstGeom>
        </p:spPr>
        <p:txBody>
          <a:bodyPr>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Pengumpulan Data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Analis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Perancangan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11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Prototyping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4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Testing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Hasil</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Penulisan Laporan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079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26" y="50800"/>
            <a:ext cx="8520600" cy="523982"/>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301426" y="645816"/>
            <a:ext cx="8520600" cy="830997"/>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Anggaran akan mencakup</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pembuatan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konsumsi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dan biaya yang terkait dengan wawancara.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80878" y="1598647"/>
            <a:ext cx="1854995"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Tabel</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Biaya</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Gaji</a:t>
            </a:r>
            <a:r>
              <a:rPr lang="en-US" b="1" dirty="0">
                <a:latin typeface="Times New Roman" panose="02020603050405020304" pitchFamily="18" charset="0"/>
                <a:ea typeface="Calibri" panose="020F0502020204030204" pitchFamily="34" charset="0"/>
              </a:rPr>
              <a:t> Tim</a:t>
            </a:r>
            <a:endParaRPr lang="en-US" b="1" dirty="0"/>
          </a:p>
        </p:txBody>
      </p:sp>
      <p:graphicFrame>
        <p:nvGraphicFramePr>
          <p:cNvPr id="8" name="Table 7">
            <a:extLst>
              <a:ext uri="{FF2B5EF4-FFF2-40B4-BE49-F238E27FC236}">
                <a16:creationId xmlns:a16="http://schemas.microsoft.com/office/drawing/2014/main" id="{C08E9617-6D5C-17F5-120B-D996409D1B24}"/>
              </a:ext>
            </a:extLst>
          </p:cNvPr>
          <p:cNvGraphicFramePr>
            <a:graphicFrameLocks noGrp="1"/>
          </p:cNvGraphicFramePr>
          <p:nvPr>
            <p:extLst>
              <p:ext uri="{D42A27DB-BD31-4B8C-83A1-F6EECF244321}">
                <p14:modId xmlns:p14="http://schemas.microsoft.com/office/powerpoint/2010/main" val="1430621000"/>
              </p:ext>
            </p:extLst>
          </p:nvPr>
        </p:nvGraphicFramePr>
        <p:xfrm>
          <a:off x="1465715" y="2169823"/>
          <a:ext cx="6192021" cy="2438400"/>
        </p:xfrm>
        <a:graphic>
          <a:graphicData uri="http://schemas.openxmlformats.org/drawingml/2006/table">
            <a:tbl>
              <a:tblPr/>
              <a:tblGrid>
                <a:gridCol w="1540759">
                  <a:extLst>
                    <a:ext uri="{9D8B030D-6E8A-4147-A177-3AD203B41FA5}">
                      <a16:colId xmlns:a16="http://schemas.microsoft.com/office/drawing/2014/main" val="102926696"/>
                    </a:ext>
                  </a:extLst>
                </a:gridCol>
                <a:gridCol w="1227578">
                  <a:extLst>
                    <a:ext uri="{9D8B030D-6E8A-4147-A177-3AD203B41FA5}">
                      <a16:colId xmlns:a16="http://schemas.microsoft.com/office/drawing/2014/main" val="2717679485"/>
                    </a:ext>
                  </a:extLst>
                </a:gridCol>
                <a:gridCol w="1754372">
                  <a:extLst>
                    <a:ext uri="{9D8B030D-6E8A-4147-A177-3AD203B41FA5}">
                      <a16:colId xmlns:a16="http://schemas.microsoft.com/office/drawing/2014/main" val="579115671"/>
                    </a:ext>
                  </a:extLst>
                </a:gridCol>
                <a:gridCol w="1669312">
                  <a:extLst>
                    <a:ext uri="{9D8B030D-6E8A-4147-A177-3AD203B41FA5}">
                      <a16:colId xmlns:a16="http://schemas.microsoft.com/office/drawing/2014/main" val="3417796233"/>
                    </a:ext>
                  </a:extLst>
                </a:gridCol>
              </a:tblGrid>
              <a:tr h="251115">
                <a:tc>
                  <a:txBody>
                    <a:bodyPr/>
                    <a:lstStyle/>
                    <a:p>
                      <a:pPr algn="ctr" fontAlgn="b"/>
                      <a:r>
                        <a:rPr lang="id-ID" sz="1400" b="1" i="0" u="none" strike="noStrike" dirty="0">
                          <a:solidFill>
                            <a:srgbClr val="000000"/>
                          </a:solidFill>
                          <a:effectLst/>
                          <a:latin typeface="Times New Roman" panose="02020603050405020304" pitchFamily="18" charset="0"/>
                        </a:rPr>
                        <a:t>Jabatan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dirty="0">
                          <a:solidFill>
                            <a:srgbClr val="000000"/>
                          </a:solidFill>
                          <a:effectLst/>
                          <a:latin typeface="Times New Roman" panose="02020603050405020304" pitchFamily="18" charset="0"/>
                        </a:rPr>
                        <a:t>Jumlah Hari</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dirty="0">
                          <a:solidFill>
                            <a:srgbClr val="000000"/>
                          </a:solidFill>
                          <a:effectLst/>
                          <a:latin typeface="Times New Roman" panose="02020603050405020304" pitchFamily="18" charset="0"/>
                        </a:rPr>
                        <a:t>Biaya Per Hari</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dirty="0">
                          <a:solidFill>
                            <a:srgbClr val="000000"/>
                          </a:solidFill>
                          <a:effectLst/>
                          <a:latin typeface="Times New Roman" panose="02020603050405020304" pitchFamily="18" charset="0"/>
                        </a:rPr>
                        <a:t>Sub Total</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667523183"/>
                  </a:ext>
                </a:extLst>
              </a:tr>
              <a:tr h="251115">
                <a:tc>
                  <a:txBody>
                    <a:bodyPr/>
                    <a:lstStyle/>
                    <a:p>
                      <a:pPr algn="l" fontAlgn="b"/>
                      <a:r>
                        <a:rPr lang="id-ID" sz="1400" b="0" i="0" u="none" strike="noStrike">
                          <a:solidFill>
                            <a:srgbClr val="000000"/>
                          </a:solidFill>
                          <a:effectLst/>
                          <a:latin typeface="Times New Roman" panose="02020603050405020304" pitchFamily="18" charset="0"/>
                        </a:rPr>
                        <a:t>Project Manager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36</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1.000.000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36.000.000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060277"/>
                  </a:ext>
                </a:extLst>
              </a:tr>
              <a:tr h="251115">
                <a:tc>
                  <a:txBody>
                    <a:bodyPr/>
                    <a:lstStyle/>
                    <a:p>
                      <a:pPr algn="l" fontAlgn="b"/>
                      <a:r>
                        <a:rPr lang="id-ID" sz="1400" b="0" i="0" u="none" strike="noStrike" dirty="0">
                          <a:solidFill>
                            <a:srgbClr val="000000"/>
                          </a:solidFill>
                          <a:effectLst/>
                          <a:latin typeface="Times New Roman" panose="02020603050405020304" pitchFamily="18" charset="0"/>
                        </a:rPr>
                        <a:t>UX </a:t>
                      </a:r>
                      <a:r>
                        <a:rPr lang="id-ID" sz="1400" b="0" i="0" u="none" strike="noStrike" dirty="0" err="1">
                          <a:solidFill>
                            <a:srgbClr val="000000"/>
                          </a:solidFill>
                          <a:effectLst/>
                          <a:latin typeface="Times New Roman" panose="02020603050405020304" pitchFamily="18" charset="0"/>
                        </a:rPr>
                        <a:t>Research</a:t>
                      </a:r>
                      <a:endParaRPr lang="id-ID" sz="1400" b="0" i="0" u="none" strike="noStrike" dirty="0">
                        <a:solidFill>
                          <a:srgbClr val="000000"/>
                        </a:solidFill>
                        <a:effectLst/>
                        <a:latin typeface="Times New Roman" panose="02020603050405020304"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9</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875.000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7.875.000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0857610"/>
                  </a:ext>
                </a:extLst>
              </a:tr>
              <a:tr h="251115">
                <a:tc>
                  <a:txBody>
                    <a:bodyPr/>
                    <a:lstStyle/>
                    <a:p>
                      <a:pPr algn="l" fontAlgn="b"/>
                      <a:r>
                        <a:rPr lang="id-ID" sz="1400" b="0" i="0" u="none" strike="noStrike">
                          <a:solidFill>
                            <a:srgbClr val="000000"/>
                          </a:solidFill>
                          <a:effectLst/>
                          <a:latin typeface="Times New Roman" panose="02020603050405020304" pitchFamily="18" charset="0"/>
                        </a:rPr>
                        <a:t>Business Analyst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12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875.000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10.500.000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217471"/>
                  </a:ext>
                </a:extLst>
              </a:tr>
              <a:tr h="251115">
                <a:tc>
                  <a:txBody>
                    <a:bodyPr/>
                    <a:lstStyle/>
                    <a:p>
                      <a:pPr algn="l" fontAlgn="b"/>
                      <a:r>
                        <a:rPr lang="id-ID" sz="1400" b="0" i="0" u="none" strike="noStrike">
                          <a:solidFill>
                            <a:srgbClr val="000000"/>
                          </a:solidFill>
                          <a:effectLst/>
                          <a:latin typeface="Times New Roman" panose="02020603050405020304" pitchFamily="18" charset="0"/>
                        </a:rPr>
                        <a:t>UX Designer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875.000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3.500.000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581829"/>
                  </a:ext>
                </a:extLst>
              </a:tr>
              <a:tr h="251115">
                <a:tc>
                  <a:txBody>
                    <a:bodyPr/>
                    <a:lstStyle/>
                    <a:p>
                      <a:pPr algn="l" fontAlgn="b"/>
                      <a:r>
                        <a:rPr lang="id-ID" sz="1400" b="0" i="0" u="none" strike="noStrike">
                          <a:solidFill>
                            <a:srgbClr val="000000"/>
                          </a:solidFill>
                          <a:effectLst/>
                          <a:latin typeface="Times New Roman" panose="02020603050405020304" pitchFamily="18" charset="0"/>
                        </a:rPr>
                        <a:t>UI Designer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700.000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2.800.000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4364258"/>
                  </a:ext>
                </a:extLst>
              </a:tr>
              <a:tr h="251115">
                <a:tc>
                  <a:txBody>
                    <a:bodyPr/>
                    <a:lstStyle/>
                    <a:p>
                      <a:pPr algn="l" fontAlgn="b"/>
                      <a:r>
                        <a:rPr lang="id-ID" sz="1400" b="0" i="0" u="none" strike="noStrike">
                          <a:solidFill>
                            <a:srgbClr val="000000"/>
                          </a:solidFill>
                          <a:effectLst/>
                          <a:latin typeface="Times New Roman" panose="02020603050405020304" pitchFamily="18" charset="0"/>
                        </a:rPr>
                        <a:t>Vendor Developer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12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600.000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7.200.000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67976"/>
                  </a:ext>
                </a:extLst>
              </a:tr>
              <a:tr h="251115">
                <a:tc gridSpan="3">
                  <a:txBody>
                    <a:bodyPr/>
                    <a:lstStyle/>
                    <a:p>
                      <a:pPr algn="l" fontAlgn="b"/>
                      <a:r>
                        <a:rPr lang="id-ID" sz="1400" b="1" i="0" u="none" strike="noStrike" dirty="0">
                          <a:solidFill>
                            <a:srgbClr val="000000"/>
                          </a:solidFill>
                          <a:effectLst/>
                          <a:latin typeface="Times New Roman" panose="02020603050405020304" pitchFamily="18" charset="0"/>
                        </a:rPr>
                        <a:t>Total Biaya Gaji</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id-ID"/>
                    </a:p>
                  </a:txBody>
                  <a:tcPr/>
                </a:tc>
                <a:tc hMerge="1">
                  <a:txBody>
                    <a:bodyPr/>
                    <a:lstStyle/>
                    <a:p>
                      <a:endParaRPr lang="id-ID"/>
                    </a:p>
                  </a:txBody>
                  <a:tcPr/>
                </a:tc>
                <a:tc>
                  <a:txBody>
                    <a:bodyPr/>
                    <a:lstStyle/>
                    <a:p>
                      <a:pPr algn="r" fontAlgn="b"/>
                      <a:r>
                        <a:rPr lang="id-ID" sz="1400" b="1" i="0" u="none" strike="noStrike" dirty="0">
                          <a:solidFill>
                            <a:srgbClr val="000000"/>
                          </a:solidFill>
                          <a:effectLst/>
                          <a:latin typeface="Times New Roman" panose="02020603050405020304" pitchFamily="18" charset="0"/>
                        </a:rPr>
                        <a:t> Rp        67.875.000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8249728"/>
                  </a:ext>
                </a:extLst>
              </a:tr>
            </a:tbl>
          </a:graphicData>
        </a:graphic>
      </p:graphicFrame>
    </p:spTree>
    <p:extLst>
      <p:ext uri="{BB962C8B-B14F-4D97-AF65-F5344CB8AC3E}">
        <p14:creationId xmlns:p14="http://schemas.microsoft.com/office/powerpoint/2010/main" val="33282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523" y="863029"/>
            <a:ext cx="2020105" cy="338554"/>
          </a:xfrm>
          <a:prstGeom prst="rect">
            <a:avLst/>
          </a:prstGeom>
        </p:spPr>
        <p:txBody>
          <a:bodyPr wrap="none">
            <a:spAutoFit/>
          </a:bodyPr>
          <a:lstStyle/>
          <a:p>
            <a:r>
              <a:rPr lang="en-US" sz="1600" b="1" dirty="0">
                <a:latin typeface="Times New Roman" panose="02020603050405020304" pitchFamily="18" charset="0"/>
                <a:ea typeface="Calibri" panose="020F0502020204030204" pitchFamily="34" charset="0"/>
              </a:rPr>
              <a:t>Tabel </a:t>
            </a:r>
            <a:r>
              <a:rPr lang="en-US" sz="1600" b="1" dirty="0" err="1">
                <a:latin typeface="Times New Roman" panose="02020603050405020304" pitchFamily="18" charset="0"/>
                <a:ea typeface="Calibri" panose="020F0502020204030204" pitchFamily="34" charset="0"/>
              </a:rPr>
              <a:t>Biaya</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Lainnya</a:t>
            </a:r>
            <a:endParaRPr lang="en-US" sz="1600" b="1" dirty="0"/>
          </a:p>
        </p:txBody>
      </p:sp>
      <p:sp>
        <p:nvSpPr>
          <p:cNvPr id="7" name="Rectangle 6"/>
          <p:cNvSpPr/>
          <p:nvPr/>
        </p:nvSpPr>
        <p:spPr>
          <a:xfrm>
            <a:off x="342523" y="3327774"/>
            <a:ext cx="7311724" cy="1200329"/>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Gaji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Tim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Lainnya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Rp67.875.000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Rp10.100.000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Rp77.975.000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729A2315-5554-77FE-C75F-2DE227498A5A}"/>
              </a:ext>
            </a:extLst>
          </p:cNvPr>
          <p:cNvSpPr>
            <a:spLocks noGrp="1"/>
          </p:cNvSpPr>
          <p:nvPr>
            <p:ph type="title"/>
          </p:nvPr>
        </p:nvSpPr>
        <p:spPr>
          <a:xfrm>
            <a:off x="301426" y="50800"/>
            <a:ext cx="8520600" cy="523982"/>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graphicFrame>
        <p:nvGraphicFramePr>
          <p:cNvPr id="4" name="Table 3">
            <a:extLst>
              <a:ext uri="{FF2B5EF4-FFF2-40B4-BE49-F238E27FC236}">
                <a16:creationId xmlns:a16="http://schemas.microsoft.com/office/drawing/2014/main" id="{2BA95C07-0A18-8EE6-1D5E-490C4507FB4C}"/>
              </a:ext>
            </a:extLst>
          </p:cNvPr>
          <p:cNvGraphicFramePr>
            <a:graphicFrameLocks noGrp="1"/>
          </p:cNvGraphicFramePr>
          <p:nvPr>
            <p:extLst>
              <p:ext uri="{D42A27DB-BD31-4B8C-83A1-F6EECF244321}">
                <p14:modId xmlns:p14="http://schemas.microsoft.com/office/powerpoint/2010/main" val="417633739"/>
              </p:ext>
            </p:extLst>
          </p:nvPr>
        </p:nvGraphicFramePr>
        <p:xfrm>
          <a:off x="715874" y="1350278"/>
          <a:ext cx="7712252" cy="1828800"/>
        </p:xfrm>
        <a:graphic>
          <a:graphicData uri="http://schemas.openxmlformats.org/drawingml/2006/table">
            <a:tbl>
              <a:tblPr/>
              <a:tblGrid>
                <a:gridCol w="2440621">
                  <a:extLst>
                    <a:ext uri="{9D8B030D-6E8A-4147-A177-3AD203B41FA5}">
                      <a16:colId xmlns:a16="http://schemas.microsoft.com/office/drawing/2014/main" val="421754431"/>
                    </a:ext>
                  </a:extLst>
                </a:gridCol>
                <a:gridCol w="2124393">
                  <a:extLst>
                    <a:ext uri="{9D8B030D-6E8A-4147-A177-3AD203B41FA5}">
                      <a16:colId xmlns:a16="http://schemas.microsoft.com/office/drawing/2014/main" val="141838114"/>
                    </a:ext>
                  </a:extLst>
                </a:gridCol>
                <a:gridCol w="1242759">
                  <a:extLst>
                    <a:ext uri="{9D8B030D-6E8A-4147-A177-3AD203B41FA5}">
                      <a16:colId xmlns:a16="http://schemas.microsoft.com/office/drawing/2014/main" val="2450107037"/>
                    </a:ext>
                  </a:extLst>
                </a:gridCol>
                <a:gridCol w="1904479">
                  <a:extLst>
                    <a:ext uri="{9D8B030D-6E8A-4147-A177-3AD203B41FA5}">
                      <a16:colId xmlns:a16="http://schemas.microsoft.com/office/drawing/2014/main" val="658282765"/>
                    </a:ext>
                  </a:extLst>
                </a:gridCol>
              </a:tblGrid>
              <a:tr h="200025">
                <a:tc>
                  <a:txBody>
                    <a:bodyPr/>
                    <a:lstStyle/>
                    <a:p>
                      <a:pPr algn="ctr" fontAlgn="b"/>
                      <a:r>
                        <a:rPr lang="id-ID" sz="1400" b="1" i="0" u="none" strike="noStrike" dirty="0">
                          <a:solidFill>
                            <a:srgbClr val="000000"/>
                          </a:solidFill>
                          <a:effectLst/>
                          <a:latin typeface="Times New Roman" panose="02020603050405020304" pitchFamily="18" charset="0"/>
                        </a:rPr>
                        <a:t>Keterangan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dirty="0">
                          <a:solidFill>
                            <a:srgbClr val="000000"/>
                          </a:solidFill>
                          <a:effectLst/>
                          <a:latin typeface="Times New Roman" panose="02020603050405020304" pitchFamily="18" charset="0"/>
                        </a:rPr>
                        <a:t>Biaya</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a:solidFill>
                            <a:srgbClr val="000000"/>
                          </a:solidFill>
                          <a:effectLst/>
                          <a:latin typeface="Times New Roman" panose="02020603050405020304" pitchFamily="18" charset="0"/>
                        </a:rPr>
                        <a:t>Hari/Jumlah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id-ID" sz="1400" b="1" i="0" u="none" strike="noStrike" dirty="0">
                          <a:solidFill>
                            <a:srgbClr val="000000"/>
                          </a:solidFill>
                          <a:effectLst/>
                          <a:latin typeface="Times New Roman" panose="02020603050405020304" pitchFamily="18" charset="0"/>
                        </a:rPr>
                        <a:t>Sub Total</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58641244"/>
                  </a:ext>
                </a:extLst>
              </a:tr>
              <a:tr h="200025">
                <a:tc>
                  <a:txBody>
                    <a:bodyPr/>
                    <a:lstStyle/>
                    <a:p>
                      <a:pPr algn="l" fontAlgn="b"/>
                      <a:r>
                        <a:rPr lang="id-ID" sz="1400" b="0" i="0" u="none" strike="noStrike" dirty="0">
                          <a:solidFill>
                            <a:srgbClr val="000000"/>
                          </a:solidFill>
                          <a:effectLst/>
                          <a:latin typeface="Times New Roman" panose="02020603050405020304" pitchFamily="18" charset="0"/>
                        </a:rPr>
                        <a:t>Biaya Konsumsi</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150.000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36</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5.400.000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635117"/>
                  </a:ext>
                </a:extLst>
              </a:tr>
              <a:tr h="200025">
                <a:tc>
                  <a:txBody>
                    <a:bodyPr/>
                    <a:lstStyle/>
                    <a:p>
                      <a:pPr algn="l" fontAlgn="b"/>
                      <a:r>
                        <a:rPr lang="id-ID" sz="1400" b="0" i="0" u="none" strike="noStrike">
                          <a:solidFill>
                            <a:srgbClr val="000000"/>
                          </a:solidFill>
                          <a:effectLst/>
                          <a:latin typeface="Times New Roman" panose="02020603050405020304" pitchFamily="18" charset="0"/>
                        </a:rPr>
                        <a:t>Biaya Wawancara</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100.000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100.000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613089"/>
                  </a:ext>
                </a:extLst>
              </a:tr>
              <a:tr h="200025">
                <a:tc>
                  <a:txBody>
                    <a:bodyPr/>
                    <a:lstStyle/>
                    <a:p>
                      <a:pPr algn="l" fontAlgn="b"/>
                      <a:r>
                        <a:rPr lang="id-ID" sz="1400" b="0" i="0" u="none" strike="noStrike">
                          <a:solidFill>
                            <a:srgbClr val="000000"/>
                          </a:solidFill>
                          <a:effectLst/>
                          <a:latin typeface="Times New Roman" panose="02020603050405020304" pitchFamily="18" charset="0"/>
                        </a:rPr>
                        <a:t>Biaya Server Per Tahun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1.000.000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1.000.000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816341"/>
                  </a:ext>
                </a:extLst>
              </a:tr>
              <a:tr h="200025">
                <a:tc>
                  <a:txBody>
                    <a:bodyPr/>
                    <a:lstStyle/>
                    <a:p>
                      <a:pPr algn="l" fontAlgn="b"/>
                      <a:r>
                        <a:rPr lang="id-ID" sz="1400" b="0" i="0" u="none" strike="noStrike">
                          <a:solidFill>
                            <a:srgbClr val="000000"/>
                          </a:solidFill>
                          <a:effectLst/>
                          <a:latin typeface="Times New Roman" panose="02020603050405020304" pitchFamily="18" charset="0"/>
                        </a:rPr>
                        <a:t>Biaya Maintenance Per Bulan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 Rp                       300.000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dirty="0">
                          <a:solidFill>
                            <a:srgbClr val="000000"/>
                          </a:solidFill>
                          <a:effectLst/>
                          <a:latin typeface="Times New Roman" panose="02020603050405020304" pitchFamily="18" charset="0"/>
                        </a:rPr>
                        <a:t>12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d-ID" sz="1400" b="0" i="0" u="none" strike="noStrike">
                          <a:solidFill>
                            <a:srgbClr val="000000"/>
                          </a:solidFill>
                          <a:effectLst/>
                          <a:latin typeface="Times New Roman" panose="02020603050405020304" pitchFamily="18" charset="0"/>
                        </a:rPr>
                        <a:t> Rp           3.600.000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2840503"/>
                  </a:ext>
                </a:extLst>
              </a:tr>
              <a:tr h="200025">
                <a:tc gridSpan="3">
                  <a:txBody>
                    <a:bodyPr/>
                    <a:lstStyle/>
                    <a:p>
                      <a:pPr algn="l" fontAlgn="b"/>
                      <a:r>
                        <a:rPr lang="id-ID" sz="1400" b="1" i="0" u="none" strike="noStrike">
                          <a:solidFill>
                            <a:srgbClr val="000000"/>
                          </a:solidFill>
                          <a:effectLst/>
                          <a:latin typeface="Times New Roman" panose="02020603050405020304" pitchFamily="18" charset="0"/>
                        </a:rPr>
                        <a:t>Total Biaya</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id-ID"/>
                    </a:p>
                  </a:txBody>
                  <a:tcPr/>
                </a:tc>
                <a:tc hMerge="1">
                  <a:txBody>
                    <a:bodyPr/>
                    <a:lstStyle/>
                    <a:p>
                      <a:endParaRPr lang="id-ID"/>
                    </a:p>
                  </a:txBody>
                  <a:tcPr/>
                </a:tc>
                <a:tc>
                  <a:txBody>
                    <a:bodyPr/>
                    <a:lstStyle/>
                    <a:p>
                      <a:pPr algn="r" fontAlgn="b"/>
                      <a:r>
                        <a:rPr lang="id-ID" sz="1400" b="1" i="0" u="none" strike="noStrike" dirty="0">
                          <a:solidFill>
                            <a:srgbClr val="000000"/>
                          </a:solidFill>
                          <a:effectLst/>
                          <a:latin typeface="Times New Roman" panose="02020603050405020304" pitchFamily="18" charset="0"/>
                        </a:rPr>
                        <a:t> Rp        10.100.000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7621621"/>
                  </a:ext>
                </a:extLst>
              </a:tr>
            </a:tbl>
          </a:graphicData>
        </a:graphic>
      </p:graphicFrame>
    </p:spTree>
    <p:extLst>
      <p:ext uri="{BB962C8B-B14F-4D97-AF65-F5344CB8AC3E}">
        <p14:creationId xmlns:p14="http://schemas.microsoft.com/office/powerpoint/2010/main" val="69927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5480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mc:AlternateContent xmlns:mc="http://schemas.openxmlformats.org/markup-compatibility/2006" xmlns:a14="http://schemas.microsoft.com/office/drawing/2010/main">
        <mc:Choice Requires="a14">
          <p:sp>
            <p:nvSpPr>
              <p:cNvPr id="4" name="Rectangle 3"/>
              <p:cNvSpPr/>
              <p:nvPr/>
            </p:nvSpPr>
            <p:spPr>
              <a:xfrm>
                <a:off x="321974" y="645952"/>
                <a:ext cx="8595995" cy="4661212"/>
              </a:xfrm>
              <a:prstGeom prst="rect">
                <a:avLst/>
              </a:prstGeom>
            </p:spPr>
            <p:txBody>
              <a:bodyPr wrap="square">
                <a:spAutoFit/>
              </a:bodyPr>
              <a:lstStyle/>
              <a:p>
                <a:pPr algn="just"/>
                <a:r>
                  <a:rPr lang="en-US" sz="1600" dirty="0">
                    <a:latin typeface="Times New Roman" panose="02020603050405020304" pitchFamily="18" charset="0"/>
                    <a:ea typeface="Times New Roman" panose="02020603050405020304" pitchFamily="18" charset="0"/>
                    <a:cs typeface="Times New Roman" panose="02020603050405020304" pitchFamily="18" charset="0"/>
                  </a:rPr>
                  <a:t>P</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royek pengembangan aplikasi “Absen Jalan Universitas Pamulang”, BEP adalah titik di mana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yang diperoleh dari biaya pendaftaran setiap mahasiswa yang melakukan absen jalan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cukup untuk menutupi total biaya proyek.</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Hitung Pendapatan per 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Harga jual per mahasiswa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absen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jalan</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 Rp 10.000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Perkiraan absen jalan dalam satu bulan: 100 - 200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Min</m:t>
                        </m:r>
                        <m:r>
                          <a:rPr lang="en-US" sz="1600">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Max</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100 + 10.000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200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1.000.000 + 2.000.000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3.000.000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 1.500.000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21974" y="645952"/>
                <a:ext cx="8595995" cy="4661212"/>
              </a:xfrm>
              <a:prstGeom prst="rect">
                <a:avLst/>
              </a:prstGeom>
              <a:blipFill rotWithShape="0">
                <a:blip r:embed="rId2"/>
                <a:stretch>
                  <a:fillRect l="-426" t="-392" r="-355"/>
                </a:stretch>
              </a:blipFill>
            </p:spPr>
            <p:txBody>
              <a:bodyPr/>
              <a:lstStyle/>
              <a:p>
                <a:r>
                  <a:rPr lang="en-US">
                    <a:noFill/>
                  </a:rPr>
                  <a:t> </a:t>
                </a:r>
              </a:p>
            </p:txBody>
          </p:sp>
        </mc:Fallback>
      </mc:AlternateContent>
    </p:spTree>
    <p:extLst>
      <p:ext uri="{BB962C8B-B14F-4D97-AF65-F5344CB8AC3E}">
        <p14:creationId xmlns:p14="http://schemas.microsoft.com/office/powerpoint/2010/main" val="15660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688369"/>
          </a:xfrm>
        </p:spPr>
        <p:txBody>
          <a:bodyPr/>
          <a:lstStyle/>
          <a:p>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mc:AlternateContent xmlns:mc="http://schemas.openxmlformats.org/markup-compatibility/2006">
        <mc:Choice xmlns:a14="http://schemas.microsoft.com/office/drawing/2010/main" Requires="a14">
          <p:sp>
            <p:nvSpPr>
              <p:cNvPr id="4" name="Rectangle 3"/>
              <p:cNvSpPr/>
              <p:nvPr/>
            </p:nvSpPr>
            <p:spPr>
              <a:xfrm>
                <a:off x="321974" y="1279040"/>
                <a:ext cx="4611533" cy="3231590"/>
              </a:xfrm>
              <a:prstGeom prst="rect">
                <a:avLst/>
              </a:prstGeom>
            </p:spPr>
            <p:txBody>
              <a:bodyPr wrap="square">
                <a:spAutoFit/>
              </a:bodyPr>
              <a:lstStyle/>
              <a:p>
                <a:pPr marL="342900" lvl="0" indent="-342900" algn="just">
                  <a:lnSpc>
                    <a:spcPct val="150000"/>
                  </a:lnSpc>
                  <a:buFont typeface="+mj-lt"/>
                  <a:buAutoNum type="arabicPeriod" startAt="2"/>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Hitung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jumlah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Total</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Biaya</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Projek</m:t>
                        </m:r>
                      </m:num>
                      <m:den>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Pendapatan</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Per</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Bulan</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id-ID" sz="1600" i="0">
                            <a:latin typeface="Cambria Math" panose="02040503050406030204" pitchFamily="18" charset="0"/>
                            <a:ea typeface="Times New Roman" panose="02020603050405020304" pitchFamily="18" charset="0"/>
                            <a:cs typeface="Times New Roman" panose="02020603050405020304" pitchFamily="18" charset="0"/>
                          </a:rPr>
                          <m:t>Rp</m:t>
                        </m:r>
                        <m:r>
                          <a:rPr lang="id-ID" sz="1600" i="0">
                            <a:latin typeface="Cambria Math" panose="02040503050406030204" pitchFamily="18" charset="0"/>
                            <a:ea typeface="Times New Roman" panose="02020603050405020304" pitchFamily="18" charset="0"/>
                            <a:cs typeface="Times New Roman" panose="02020603050405020304" pitchFamily="18" charset="0"/>
                          </a:rPr>
                          <m:t>77.975.000</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1.500.000</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51,98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51</m:t>
                        </m:r>
                        <m:r>
                          <a:rPr lang="en-US" sz="1600">
                            <a:latin typeface="Cambria Math" panose="02040503050406030204" pitchFamily="18" charset="0"/>
                            <a:ea typeface="Times New Roman" panose="02020603050405020304" pitchFamily="18" charset="0"/>
                            <a:cs typeface="Times New Roman" panose="02020603050405020304" pitchFamily="18" charset="0"/>
                          </a:rPr>
                          <m:t>,</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9</m:t>
                        </m:r>
                        <m:r>
                          <a:rPr lang="en-US" sz="1600">
                            <a:latin typeface="Cambria Math" panose="02040503050406030204" pitchFamily="18" charset="0"/>
                            <a:ea typeface="Times New Roman" panose="02020603050405020304" pitchFamily="18" charset="0"/>
                            <a:cs typeface="Times New Roman" panose="02020603050405020304" pitchFamily="18" charset="0"/>
                          </a:rPr>
                          <m:t>8</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untuk BEP = 4,33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50000"/>
                  </a:lnSpc>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Jadi,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Sekitar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4,5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untuk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21974" y="1279040"/>
                <a:ext cx="4611533" cy="3231590"/>
              </a:xfrm>
              <a:prstGeom prst="rect">
                <a:avLst/>
              </a:prstGeom>
              <a:blipFill>
                <a:blip r:embed="rId2"/>
                <a:stretch>
                  <a:fillRect l="-794" b="-1509"/>
                </a:stretch>
              </a:blipFill>
            </p:spPr>
            <p:txBody>
              <a:bodyPr/>
              <a:lstStyle/>
              <a:p>
                <a:r>
                  <a:rPr lang="id-ID">
                    <a:noFill/>
                  </a:rPr>
                  <a:t> </a:t>
                </a:r>
              </a:p>
            </p:txBody>
          </p:sp>
        </mc:Fallback>
      </mc:AlternateContent>
    </p:spTree>
    <p:extLst>
      <p:ext uri="{BB962C8B-B14F-4D97-AF65-F5344CB8AC3E}">
        <p14:creationId xmlns:p14="http://schemas.microsoft.com/office/powerpoint/2010/main" val="398690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Design Process (Ideate)</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80878" y="503434"/>
            <a:ext cx="8520600" cy="584775"/>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Kami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user flow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menggambarkan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alur</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diselesaikan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endParaRPr lang="en-US" sz="1800" dirty="0"/>
          </a:p>
        </p:txBody>
      </p:sp>
      <p:sp>
        <p:nvSpPr>
          <p:cNvPr id="6" name="Rectangle 5"/>
          <p:cNvSpPr/>
          <p:nvPr/>
        </p:nvSpPr>
        <p:spPr>
          <a:xfrm>
            <a:off x="280878" y="1298023"/>
            <a:ext cx="1392176" cy="369332"/>
          </a:xfrm>
          <a:prstGeom prst="rect">
            <a:avLst/>
          </a:prstGeom>
        </p:spPr>
        <p:txBody>
          <a:bodyPr wrap="none">
            <a:spAutoFit/>
          </a:bodyPr>
          <a:lstStyle/>
          <a:p>
            <a:pPr algn="just">
              <a:lnSpc>
                <a:spcPct val="150000"/>
              </a:lnSpc>
            </a:pPr>
            <a:r>
              <a:rPr lang="en-US" sz="1200" b="1" kern="100" dirty="0">
                <a:latin typeface="Times New Roman" panose="02020603050405020304" pitchFamily="18" charset="0"/>
                <a:ea typeface="游ゴシック Light" panose="020B0300000000000000" pitchFamily="34" charset="-128"/>
                <a:cs typeface="Times New Roman" panose="02020603050405020304" pitchFamily="18" charset="0"/>
              </a:rPr>
              <a:t>User Flow – Login</a:t>
            </a: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925" y="1805250"/>
            <a:ext cx="7958996" cy="2818121"/>
          </a:xfrm>
          <a:prstGeom prst="rect">
            <a:avLst/>
          </a:prstGeom>
          <a:noFill/>
          <a:ln>
            <a:noFill/>
          </a:ln>
        </p:spPr>
      </p:pic>
    </p:spTree>
    <p:extLst>
      <p:ext uri="{BB962C8B-B14F-4D97-AF65-F5344CB8AC3E}">
        <p14:creationId xmlns:p14="http://schemas.microsoft.com/office/powerpoint/2010/main" val="4052916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1530" y="946298"/>
            <a:ext cx="1547923" cy="841800"/>
          </a:xfrm>
        </p:spPr>
        <p:txBody>
          <a:bodyPr/>
          <a:lstStyle/>
          <a:p>
            <a:r>
              <a:rPr lang="en-US" sz="3000" b="1" dirty="0">
                <a:latin typeface="Times New Roman" panose="02020603050405020304" pitchFamily="18" charset="0"/>
                <a:cs typeface="Times New Roman" panose="02020603050405020304" pitchFamily="18" charset="0"/>
              </a:rPr>
              <a:t>Author</a:t>
            </a:r>
          </a:p>
        </p:txBody>
      </p:sp>
      <p:graphicFrame>
        <p:nvGraphicFramePr>
          <p:cNvPr id="6" name="Table 5"/>
          <p:cNvGraphicFramePr>
            <a:graphicFrameLocks noGrp="1"/>
          </p:cNvGraphicFramePr>
          <p:nvPr>
            <p:extLst>
              <p:ext uri="{D42A27DB-BD31-4B8C-83A1-F6EECF244321}">
                <p14:modId xmlns:p14="http://schemas.microsoft.com/office/powerpoint/2010/main" val="2866739012"/>
              </p:ext>
            </p:extLst>
          </p:nvPr>
        </p:nvGraphicFramePr>
        <p:xfrm>
          <a:off x="1892181" y="1843020"/>
          <a:ext cx="5359637" cy="1816602"/>
        </p:xfrm>
        <a:graphic>
          <a:graphicData uri="http://schemas.openxmlformats.org/drawingml/2006/table">
            <a:tbl>
              <a:tblPr firstRow="1" firstCol="1" bandRow="1"/>
              <a:tblGrid>
                <a:gridCol w="2980005">
                  <a:extLst>
                    <a:ext uri="{9D8B030D-6E8A-4147-A177-3AD203B41FA5}">
                      <a16:colId xmlns:a16="http://schemas.microsoft.com/office/drawing/2014/main" val="20000"/>
                    </a:ext>
                  </a:extLst>
                </a:gridCol>
                <a:gridCol w="2379632">
                  <a:extLst>
                    <a:ext uri="{9D8B030D-6E8A-4147-A177-3AD203B41FA5}">
                      <a16:colId xmlns:a16="http://schemas.microsoft.com/office/drawing/2014/main" val="20001"/>
                    </a:ext>
                  </a:extLst>
                </a:gridCol>
              </a:tblGrid>
              <a:tr h="302767">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Jabatan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Andri Firman Saputra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Muhamad Abdul Murod</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UI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Roizza Dema Nurikhwan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Business </a:t>
                      </a:r>
                      <a:r>
                        <a:rPr lang="id-ID"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Analyst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Tifanny Patriane Andari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Designer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Yogi Rizky Pangestu</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Research</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49975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47261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EDAD8C2D-D7C4-6A39-C138-A01299AE46A5}"/>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161413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9316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F6C0E325-3B0E-0B57-CA29-03320C0DE58C}"/>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971242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87081"/>
            <a:ext cx="8520600" cy="421240"/>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Gambar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Rangka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Mahasiswa</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286156" y="844035"/>
            <a:ext cx="4448397" cy="376834"/>
          </a:xfrm>
          <a:prstGeom prst="rect">
            <a:avLst/>
          </a:prstGeom>
        </p:spPr>
        <p:txBody>
          <a:bodyPr wrap="none">
            <a:spAutoFit/>
          </a:bodyPr>
          <a:lstStyle/>
          <a:p>
            <a:pPr algn="just">
              <a:lnSpc>
                <a:spcPct val="150000"/>
              </a:lnSpc>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Membuat</a:t>
            </a:r>
            <a:r>
              <a:rPr lang="en-US" kern="100" dirty="0">
                <a:latin typeface="Times New Roman" panose="02020603050405020304" pitchFamily="18" charset="0"/>
                <a:ea typeface="Calibri" panose="020F0502020204030204" pitchFamily="34" charset="0"/>
                <a:cs typeface="Times New Roman" panose="02020603050405020304" pitchFamily="18" charset="0"/>
              </a:rPr>
              <a:t> crazy’s eight di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atas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kertas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berdasarkan</a:t>
            </a:r>
            <a:r>
              <a:rPr lang="en-US" kern="100" dirty="0">
                <a:latin typeface="Times New Roman" panose="02020603050405020304" pitchFamily="18" charset="0"/>
                <a:ea typeface="Calibri" panose="020F0502020204030204" pitchFamily="34" charset="0"/>
                <a:cs typeface="Times New Roman" panose="02020603050405020304" pitchFamily="18" charset="0"/>
              </a:rPr>
              <a:t> user flow</a:t>
            </a:r>
          </a:p>
        </p:txBody>
      </p:sp>
      <p:pic>
        <p:nvPicPr>
          <p:cNvPr id="6" name="Picture 5">
            <a:extLst>
              <a:ext uri="{FF2B5EF4-FFF2-40B4-BE49-F238E27FC236}">
                <a16:creationId xmlns:a16="http://schemas.microsoft.com/office/drawing/2014/main" id="{4D53F9CB-60C8-70C6-438D-E2C14CD1E2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72" b="8448"/>
          <a:stretch/>
        </p:blipFill>
        <p:spPr bwMode="auto">
          <a:xfrm>
            <a:off x="1706562" y="1356583"/>
            <a:ext cx="5730875" cy="35693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485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87081"/>
            <a:ext cx="8520600" cy="421240"/>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Gambar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Rangka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Dosen</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286156" y="844035"/>
            <a:ext cx="4448397" cy="376834"/>
          </a:xfrm>
          <a:prstGeom prst="rect">
            <a:avLst/>
          </a:prstGeom>
        </p:spPr>
        <p:txBody>
          <a:bodyPr wrap="none">
            <a:spAutoFit/>
          </a:bodyPr>
          <a:lstStyle/>
          <a:p>
            <a:pPr algn="just">
              <a:lnSpc>
                <a:spcPct val="150000"/>
              </a:lnSpc>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Membuat</a:t>
            </a:r>
            <a:r>
              <a:rPr lang="en-US" kern="100" dirty="0">
                <a:latin typeface="Times New Roman" panose="02020603050405020304" pitchFamily="18" charset="0"/>
                <a:ea typeface="Calibri" panose="020F0502020204030204" pitchFamily="34" charset="0"/>
                <a:cs typeface="Times New Roman" panose="02020603050405020304" pitchFamily="18" charset="0"/>
              </a:rPr>
              <a:t> crazy’s eight di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atas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kertas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berdasarkan</a:t>
            </a:r>
            <a:r>
              <a:rPr lang="en-US" kern="100" dirty="0">
                <a:latin typeface="Times New Roman" panose="02020603050405020304" pitchFamily="18" charset="0"/>
                <a:ea typeface="Calibri" panose="020F0502020204030204" pitchFamily="34" charset="0"/>
                <a:cs typeface="Times New Roman" panose="02020603050405020304" pitchFamily="18" charset="0"/>
              </a:rPr>
              <a:t> user flow</a:t>
            </a:r>
          </a:p>
        </p:txBody>
      </p:sp>
      <p:pic>
        <p:nvPicPr>
          <p:cNvPr id="3" name="Picture 2">
            <a:extLst>
              <a:ext uri="{FF2B5EF4-FFF2-40B4-BE49-F238E27FC236}">
                <a16:creationId xmlns:a16="http://schemas.microsoft.com/office/drawing/2014/main" id="{855A1D67-D2EC-1710-10DB-20A14DB744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39" b="16040"/>
          <a:stretch/>
        </p:blipFill>
        <p:spPr bwMode="auto">
          <a:xfrm>
            <a:off x="1706880" y="1356583"/>
            <a:ext cx="5730240" cy="33712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075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00692"/>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21" name="Picture 2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726401"/>
            <a:ext cx="3222610" cy="1729124"/>
          </a:xfrm>
          <a:prstGeom prst="rect">
            <a:avLst/>
          </a:prstGeom>
          <a:noFill/>
          <a:ln>
            <a:noFill/>
          </a:ln>
        </p:spPr>
      </p:pic>
      <p:sp>
        <p:nvSpPr>
          <p:cNvPr id="6" name="Rectangle 5"/>
          <p:cNvSpPr/>
          <p:nvPr/>
        </p:nvSpPr>
        <p:spPr>
          <a:xfrm>
            <a:off x="1228525" y="2371271"/>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23" name="Picture 2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701" y="698786"/>
            <a:ext cx="3161502" cy="1756739"/>
          </a:xfrm>
          <a:prstGeom prst="rect">
            <a:avLst/>
          </a:prstGeom>
          <a:noFill/>
          <a:ln>
            <a:noFill/>
          </a:ln>
        </p:spPr>
      </p:pic>
      <p:sp>
        <p:nvSpPr>
          <p:cNvPr id="7" name="Rectangle 6"/>
          <p:cNvSpPr/>
          <p:nvPr/>
        </p:nvSpPr>
        <p:spPr>
          <a:xfrm>
            <a:off x="6333449" y="2455525"/>
            <a:ext cx="1754006"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5" name="Picture 2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603" y="2788446"/>
            <a:ext cx="3222611" cy="1657994"/>
          </a:xfrm>
          <a:prstGeom prst="rect">
            <a:avLst/>
          </a:prstGeom>
          <a:noFill/>
          <a:ln>
            <a:noFill/>
          </a:ln>
        </p:spPr>
      </p:pic>
      <p:sp>
        <p:nvSpPr>
          <p:cNvPr id="8" name="Rectangle 7"/>
          <p:cNvSpPr/>
          <p:nvPr/>
        </p:nvSpPr>
        <p:spPr>
          <a:xfrm>
            <a:off x="812544" y="4423832"/>
            <a:ext cx="213872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Buat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7" name="Picture 2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9701" y="2892187"/>
            <a:ext cx="3199200" cy="1531645"/>
          </a:xfrm>
          <a:prstGeom prst="rect">
            <a:avLst/>
          </a:prstGeom>
          <a:noFill/>
          <a:ln>
            <a:noFill/>
          </a:ln>
        </p:spPr>
      </p:pic>
      <p:sp>
        <p:nvSpPr>
          <p:cNvPr id="9" name="Rectangle 8"/>
          <p:cNvSpPr/>
          <p:nvPr/>
        </p:nvSpPr>
        <p:spPr>
          <a:xfrm>
            <a:off x="5827314" y="4366152"/>
            <a:ext cx="280397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Tunggu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Konfirmasi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spTree>
    <p:extLst>
      <p:ext uri="{BB962C8B-B14F-4D97-AF65-F5344CB8AC3E}">
        <p14:creationId xmlns:p14="http://schemas.microsoft.com/office/powerpoint/2010/main" val="260013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616451"/>
            <a:ext cx="3181514" cy="1613042"/>
          </a:xfrm>
          <a:prstGeom prst="rect">
            <a:avLst/>
          </a:prstGeom>
          <a:noFill/>
          <a:ln>
            <a:noFill/>
          </a:ln>
        </p:spPr>
      </p:pic>
      <p:sp>
        <p:nvSpPr>
          <p:cNvPr id="4" name="Rectangle 3"/>
          <p:cNvSpPr/>
          <p:nvPr/>
        </p:nvSpPr>
        <p:spPr>
          <a:xfrm>
            <a:off x="750464" y="2188621"/>
            <a:ext cx="2201244"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Kode</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Pembayaran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1883" y="616452"/>
            <a:ext cx="3089046" cy="1613042"/>
          </a:xfrm>
          <a:prstGeom prst="rect">
            <a:avLst/>
          </a:prstGeom>
          <a:noFill/>
          <a:ln>
            <a:noFill/>
          </a:ln>
        </p:spPr>
      </p:pic>
      <p:sp>
        <p:nvSpPr>
          <p:cNvPr id="6" name="Rectangle 5"/>
          <p:cNvSpPr/>
          <p:nvPr/>
        </p:nvSpPr>
        <p:spPr>
          <a:xfrm>
            <a:off x="6162233" y="2188621"/>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29" y="2719588"/>
            <a:ext cx="3181514" cy="1780494"/>
          </a:xfrm>
          <a:prstGeom prst="rect">
            <a:avLst/>
          </a:prstGeom>
          <a:noFill/>
          <a:ln>
            <a:noFill/>
          </a:ln>
        </p:spPr>
      </p:pic>
      <p:sp>
        <p:nvSpPr>
          <p:cNvPr id="8" name="Rectangle 7"/>
          <p:cNvSpPr/>
          <p:nvPr/>
        </p:nvSpPr>
        <p:spPr>
          <a:xfrm>
            <a:off x="799355" y="4466644"/>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1883" y="2784711"/>
            <a:ext cx="3089046" cy="1715372"/>
          </a:xfrm>
          <a:prstGeom prst="rect">
            <a:avLst/>
          </a:prstGeom>
          <a:noFill/>
          <a:ln>
            <a:noFill/>
          </a:ln>
        </p:spPr>
      </p:pic>
      <p:sp>
        <p:nvSpPr>
          <p:cNvPr id="10" name="Rectangle 9"/>
          <p:cNvSpPr/>
          <p:nvPr/>
        </p:nvSpPr>
        <p:spPr>
          <a:xfrm>
            <a:off x="6117348" y="4425552"/>
            <a:ext cx="223811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spTree>
    <p:extLst>
      <p:ext uri="{BB962C8B-B14F-4D97-AF65-F5344CB8AC3E}">
        <p14:creationId xmlns:p14="http://schemas.microsoft.com/office/powerpoint/2010/main" val="347454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3" y="0"/>
            <a:ext cx="8520600" cy="45206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3" y="603112"/>
            <a:ext cx="2821917" cy="1688026"/>
          </a:xfrm>
          <a:prstGeom prst="rect">
            <a:avLst/>
          </a:prstGeom>
          <a:noFill/>
          <a:ln>
            <a:noFill/>
          </a:ln>
        </p:spPr>
      </p:pic>
      <p:sp>
        <p:nvSpPr>
          <p:cNvPr id="4" name="Rectangle 3"/>
          <p:cNvSpPr/>
          <p:nvPr/>
        </p:nvSpPr>
        <p:spPr>
          <a:xfrm>
            <a:off x="1100097" y="2288298"/>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4351" y="603113"/>
            <a:ext cx="3078772" cy="1685186"/>
          </a:xfrm>
          <a:prstGeom prst="rect">
            <a:avLst/>
          </a:prstGeom>
          <a:noFill/>
          <a:ln>
            <a:noFill/>
          </a:ln>
        </p:spPr>
      </p:pic>
      <p:sp>
        <p:nvSpPr>
          <p:cNvPr id="6" name="Rectangle 5"/>
          <p:cNvSpPr/>
          <p:nvPr/>
        </p:nvSpPr>
        <p:spPr>
          <a:xfrm>
            <a:off x="6194261" y="2285460"/>
            <a:ext cx="2258952"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523" y="2873699"/>
            <a:ext cx="2821917" cy="1592497"/>
          </a:xfrm>
          <a:prstGeom prst="rect">
            <a:avLst/>
          </a:prstGeom>
          <a:noFill/>
          <a:ln>
            <a:noFill/>
          </a:ln>
        </p:spPr>
      </p:pic>
      <p:sp>
        <p:nvSpPr>
          <p:cNvPr id="8" name="Rectangle 7"/>
          <p:cNvSpPr/>
          <p:nvPr/>
        </p:nvSpPr>
        <p:spPr>
          <a:xfrm>
            <a:off x="206422" y="4466196"/>
            <a:ext cx="309411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Mahasiswa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4351" y="2747689"/>
            <a:ext cx="3078772" cy="1718508"/>
          </a:xfrm>
          <a:prstGeom prst="rect">
            <a:avLst/>
          </a:prstGeom>
          <a:noFill/>
          <a:ln>
            <a:noFill/>
          </a:ln>
        </p:spPr>
      </p:pic>
      <p:sp>
        <p:nvSpPr>
          <p:cNvPr id="10" name="Rectangle 9"/>
          <p:cNvSpPr/>
          <p:nvPr/>
        </p:nvSpPr>
        <p:spPr>
          <a:xfrm>
            <a:off x="6249564" y="4466195"/>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spTree>
    <p:extLst>
      <p:ext uri="{BB962C8B-B14F-4D97-AF65-F5344CB8AC3E}">
        <p14:creationId xmlns:p14="http://schemas.microsoft.com/office/powerpoint/2010/main" val="2090563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58" y="138226"/>
            <a:ext cx="8520600" cy="44178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4140" y="1085995"/>
            <a:ext cx="4810235" cy="2551056"/>
          </a:xfrm>
          <a:prstGeom prst="rect">
            <a:avLst/>
          </a:prstGeom>
          <a:noFill/>
          <a:ln>
            <a:noFill/>
          </a:ln>
        </p:spPr>
      </p:pic>
      <p:sp>
        <p:nvSpPr>
          <p:cNvPr id="4" name="Rectangle 3"/>
          <p:cNvSpPr/>
          <p:nvPr/>
        </p:nvSpPr>
        <p:spPr>
          <a:xfrm>
            <a:off x="3417526" y="3637051"/>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spTree>
    <p:extLst>
      <p:ext uri="{BB962C8B-B14F-4D97-AF65-F5344CB8AC3E}">
        <p14:creationId xmlns:p14="http://schemas.microsoft.com/office/powerpoint/2010/main" val="360198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4" y="0"/>
            <a:ext cx="8520600" cy="482885"/>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635521"/>
            <a:ext cx="3599815" cy="2023110"/>
          </a:xfrm>
          <a:prstGeom prst="rect">
            <a:avLst/>
          </a:prstGeom>
          <a:noFill/>
          <a:ln>
            <a:noFill/>
          </a:ln>
        </p:spPr>
      </p:pic>
      <p:sp>
        <p:nvSpPr>
          <p:cNvPr id="5" name="Rectangle 4"/>
          <p:cNvSpPr/>
          <p:nvPr/>
        </p:nvSpPr>
        <p:spPr>
          <a:xfrm>
            <a:off x="3870418" y="635521"/>
            <a:ext cx="4920785" cy="1894493"/>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34" y="2811267"/>
            <a:ext cx="3599815" cy="2026285"/>
          </a:xfrm>
          <a:prstGeom prst="rect">
            <a:avLst/>
          </a:prstGeom>
          <a:noFill/>
          <a:ln>
            <a:noFill/>
          </a:ln>
        </p:spPr>
      </p:pic>
      <p:sp>
        <p:nvSpPr>
          <p:cNvPr id="8" name="Rectangle 7"/>
          <p:cNvSpPr/>
          <p:nvPr/>
        </p:nvSpPr>
        <p:spPr>
          <a:xfrm>
            <a:off x="3918849" y="3043720"/>
            <a:ext cx="4872354"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pernah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bisa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26428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11" y="0"/>
            <a:ext cx="8520600" cy="493160"/>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11" y="582562"/>
            <a:ext cx="3599815" cy="2026285"/>
          </a:xfrm>
          <a:prstGeom prst="rect">
            <a:avLst/>
          </a:prstGeom>
          <a:noFill/>
          <a:ln>
            <a:noFill/>
          </a:ln>
        </p:spPr>
      </p:pic>
      <p:sp>
        <p:nvSpPr>
          <p:cNvPr id="5" name="Rectangle 4"/>
          <p:cNvSpPr/>
          <p:nvPr/>
        </p:nvSpPr>
        <p:spPr>
          <a:xfrm>
            <a:off x="3869882" y="582562"/>
            <a:ext cx="4914521"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semester </a:t>
            </a:r>
            <a:r>
              <a:rPr lang="en-US" sz="1600" dirty="0" err="1">
                <a:latin typeface="Times New Roman" panose="02020603050405020304" pitchFamily="18" charset="0"/>
                <a:ea typeface="Calibri" panose="020F0502020204030204" pitchFamily="34" charset="0"/>
              </a:rPr>
              <a:t>terlebih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dahulu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mata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kuliah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11" y="2853150"/>
            <a:ext cx="3599815" cy="2026285"/>
          </a:xfrm>
          <a:prstGeom prst="rect">
            <a:avLst/>
          </a:prstGeom>
          <a:noFill/>
          <a:ln>
            <a:noFill/>
          </a:ln>
        </p:spPr>
      </p:pic>
      <p:sp>
        <p:nvSpPr>
          <p:cNvPr id="8" name="Rectangle 7"/>
          <p:cNvSpPr/>
          <p:nvPr/>
        </p:nvSpPr>
        <p:spPr>
          <a:xfrm>
            <a:off x="3788226" y="2955892"/>
            <a:ext cx="4920785"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Tunggu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hubungi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membatalkan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batalkan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87798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10368"/>
            <a:ext cx="8520600" cy="655428"/>
          </a:xfrm>
        </p:spPr>
        <p:txBody>
          <a:bodyPr anchor="t"/>
          <a:lstStyle/>
          <a:p>
            <a:r>
              <a:rPr lang="id-ID" sz="3000" b="1" dirty="0">
                <a:latin typeface="Times New Roman" panose="02020603050405020304" pitchFamily="18" charset="0"/>
                <a:cs typeface="Times New Roman" panose="02020603050405020304" pitchFamily="18" charset="0"/>
              </a:rPr>
              <a:t>Absen Jalan Universitas Pamulang</a:t>
            </a: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452063" y="1417588"/>
            <a:ext cx="8380236" cy="2120068"/>
          </a:xfrm>
          <a:prstGeom prst="rect">
            <a:avLst/>
          </a:prstGeom>
        </p:spPr>
        <p:txBody>
          <a:bodyPr wrap="square">
            <a:spAutoFit/>
          </a:bodyPr>
          <a:lstStyle/>
          <a:p>
            <a:pPr>
              <a:lnSpc>
                <a:spcPct val="150000"/>
              </a:lnSpc>
            </a:pPr>
            <a:r>
              <a:rPr lang="id-ID" sz="1800" b="1" kern="100" dirty="0">
                <a:latin typeface="Times New Roman" panose="02020603050405020304" pitchFamily="18" charset="0"/>
                <a:ea typeface="游ゴシック Light" panose="020B0300000000000000" pitchFamily="34" charset="-128"/>
                <a:cs typeface="Times New Roman" panose="02020603050405020304" pitchFamily="18" charset="0"/>
              </a:rPr>
              <a:t>Deskripsi singkat </a:t>
            </a:r>
            <a:endParaRPr lang="en-US" sz="18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a:p>
            <a:pPr algn="just">
              <a:lnSpc>
                <a:spcPct val="150000"/>
              </a:lnSpc>
            </a:pPr>
            <a:r>
              <a:rPr lang="id-ID" sz="1800" kern="100" dirty="0">
                <a:latin typeface="Times New Roman" panose="02020603050405020304" pitchFamily="18" charset="0"/>
                <a:ea typeface="Calibri" panose="020F0502020204030204" pitchFamily="34" charset="0"/>
                <a:cs typeface="Times New Roman" panose="02020603050405020304" pitchFamily="18" charset="0"/>
              </a:rPr>
              <a:t>Absen Jalan UNPAM adalah aplikasi inovatif yang dirancang khusus untuk mahasiswa Universitas Pamulang (UNPAM). Aplikasi ini memudahkan proses absen jalan, menghemat waktu, dan meningkatkan efisiensi dalam pencarian kelas dan dosen yang terkait dengan mata kuliah yang ingin diabsen jalankan.</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935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72611"/>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572288"/>
            <a:ext cx="3599815" cy="2026285"/>
          </a:xfrm>
          <a:prstGeom prst="rect">
            <a:avLst/>
          </a:prstGeom>
          <a:noFill/>
          <a:ln>
            <a:noFill/>
          </a:ln>
        </p:spPr>
      </p:pic>
      <p:sp>
        <p:nvSpPr>
          <p:cNvPr id="5" name="Rectangle 4"/>
          <p:cNvSpPr/>
          <p:nvPr/>
        </p:nvSpPr>
        <p:spPr>
          <a:xfrm>
            <a:off x="3860144" y="57228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beberapa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metode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28" y="2853151"/>
            <a:ext cx="3599815" cy="2026285"/>
          </a:xfrm>
          <a:prstGeom prst="rect">
            <a:avLst/>
          </a:prstGeom>
          <a:noFill/>
          <a:ln>
            <a:noFill/>
          </a:ln>
        </p:spPr>
      </p:pic>
      <p:sp>
        <p:nvSpPr>
          <p:cNvPr id="8" name="Rectangle 7"/>
          <p:cNvSpPr/>
          <p:nvPr/>
        </p:nvSpPr>
        <p:spPr>
          <a:xfrm>
            <a:off x="3828934" y="2853151"/>
            <a:ext cx="4983204"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BPR: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BPR.</a:t>
            </a:r>
            <a:endParaRPr lang="en-US" sz="1800" dirty="0"/>
          </a:p>
        </p:txBody>
      </p:sp>
    </p:spTree>
    <p:extLst>
      <p:ext uri="{BB962C8B-B14F-4D97-AF65-F5344CB8AC3E}">
        <p14:creationId xmlns:p14="http://schemas.microsoft.com/office/powerpoint/2010/main" val="413654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82885"/>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3" y="633933"/>
            <a:ext cx="3599815" cy="2026285"/>
          </a:xfrm>
          <a:prstGeom prst="rect">
            <a:avLst/>
          </a:prstGeom>
          <a:noFill/>
          <a:ln>
            <a:noFill/>
          </a:ln>
        </p:spPr>
      </p:pic>
      <p:sp>
        <p:nvSpPr>
          <p:cNvPr id="5" name="Rectangle 4"/>
          <p:cNvSpPr/>
          <p:nvPr/>
        </p:nvSpPr>
        <p:spPr>
          <a:xfrm>
            <a:off x="3870418" y="91133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Transfer Bank: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Transfer Bank.</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603" y="2937620"/>
            <a:ext cx="3599815" cy="2026285"/>
          </a:xfrm>
          <a:prstGeom prst="rect">
            <a:avLst/>
          </a:prstGeom>
          <a:noFill/>
          <a:ln>
            <a:noFill/>
          </a:ln>
        </p:spPr>
      </p:pic>
      <p:sp>
        <p:nvSpPr>
          <p:cNvPr id="8" name="Rectangle 7"/>
          <p:cNvSpPr/>
          <p:nvPr/>
        </p:nvSpPr>
        <p:spPr>
          <a:xfrm>
            <a:off x="3870417" y="311976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E-Wallet: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E-Wallet.</a:t>
            </a:r>
            <a:endParaRPr lang="en-US" sz="1800" dirty="0"/>
          </a:p>
        </p:txBody>
      </p:sp>
    </p:spTree>
    <p:extLst>
      <p:ext uri="{BB962C8B-B14F-4D97-AF65-F5344CB8AC3E}">
        <p14:creationId xmlns:p14="http://schemas.microsoft.com/office/powerpoint/2010/main" val="831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5" y="0"/>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45" y="503434"/>
            <a:ext cx="3599815" cy="2026285"/>
          </a:xfrm>
          <a:prstGeom prst="rect">
            <a:avLst/>
          </a:prstGeom>
          <a:noFill/>
          <a:ln>
            <a:noFill/>
          </a:ln>
        </p:spPr>
      </p:pic>
      <p:sp>
        <p:nvSpPr>
          <p:cNvPr id="5" name="Rectangle 4"/>
          <p:cNvSpPr/>
          <p:nvPr/>
        </p:nvSpPr>
        <p:spPr>
          <a:xfrm>
            <a:off x="3973160" y="636998"/>
            <a:ext cx="4920785"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digunakan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cara</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45" y="2842876"/>
            <a:ext cx="3599815" cy="2026285"/>
          </a:xfrm>
          <a:prstGeom prst="rect">
            <a:avLst/>
          </a:prstGeom>
          <a:noFill/>
          <a:ln>
            <a:noFill/>
          </a:ln>
        </p:spPr>
      </p:pic>
      <p:sp>
        <p:nvSpPr>
          <p:cNvPr id="8" name="Rectangle 7"/>
          <p:cNvSpPr/>
          <p:nvPr/>
        </p:nvSpPr>
        <p:spPr>
          <a:xfrm>
            <a:off x="3973159" y="3019813"/>
            <a:ext cx="4920785" cy="7864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ditampilkan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43700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167" y="170124"/>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67" y="1096270"/>
            <a:ext cx="3599815" cy="2026285"/>
          </a:xfrm>
          <a:prstGeom prst="rect">
            <a:avLst/>
          </a:prstGeom>
          <a:noFill/>
          <a:ln>
            <a:noFill/>
          </a:ln>
        </p:spPr>
      </p:pic>
      <p:sp>
        <p:nvSpPr>
          <p:cNvPr id="5" name="Rectangle 4"/>
          <p:cNvSpPr/>
          <p:nvPr/>
        </p:nvSpPr>
        <p:spPr>
          <a:xfrm>
            <a:off x="4003982" y="1096270"/>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104304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7535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4" y="686892"/>
            <a:ext cx="3599815" cy="2023110"/>
          </a:xfrm>
          <a:prstGeom prst="rect">
            <a:avLst/>
          </a:prstGeom>
          <a:noFill/>
          <a:ln>
            <a:noFill/>
          </a:ln>
        </p:spPr>
      </p:pic>
      <p:sp>
        <p:nvSpPr>
          <p:cNvPr id="5" name="Rectangle 4"/>
          <p:cNvSpPr/>
          <p:nvPr/>
        </p:nvSpPr>
        <p:spPr>
          <a:xfrm>
            <a:off x="3921789" y="686892"/>
            <a:ext cx="4920785" cy="1938992"/>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74" y="2955893"/>
            <a:ext cx="3599815" cy="2026285"/>
          </a:xfrm>
          <a:prstGeom prst="rect">
            <a:avLst/>
          </a:prstGeom>
          <a:noFill/>
          <a:ln>
            <a:noFill/>
          </a:ln>
        </p:spPr>
      </p:pic>
      <p:sp>
        <p:nvSpPr>
          <p:cNvPr id="8" name="Rectangle 7"/>
          <p:cNvSpPr/>
          <p:nvPr/>
        </p:nvSpPr>
        <p:spPr>
          <a:xfrm>
            <a:off x="3921788" y="313803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atau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857349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19" y="0"/>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619" y="565079"/>
            <a:ext cx="3599815" cy="2026285"/>
          </a:xfrm>
          <a:prstGeom prst="rect">
            <a:avLst/>
          </a:prstGeom>
          <a:noFill/>
          <a:ln>
            <a:noFill/>
          </a:ln>
        </p:spPr>
      </p:pic>
      <p:sp>
        <p:nvSpPr>
          <p:cNvPr id="5" name="Rectangle 4"/>
          <p:cNvSpPr/>
          <p:nvPr/>
        </p:nvSpPr>
        <p:spPr>
          <a:xfrm>
            <a:off x="3983434" y="747224"/>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8" y="2925070"/>
            <a:ext cx="3599815" cy="2026285"/>
          </a:xfrm>
          <a:prstGeom prst="rect">
            <a:avLst/>
          </a:prstGeom>
          <a:noFill/>
          <a:ln>
            <a:noFill/>
          </a:ln>
        </p:spPr>
      </p:pic>
      <p:sp>
        <p:nvSpPr>
          <p:cNvPr id="8" name="Rectangle 7"/>
          <p:cNvSpPr/>
          <p:nvPr/>
        </p:nvSpPr>
        <p:spPr>
          <a:xfrm>
            <a:off x="3983433" y="3132830"/>
            <a:ext cx="4920786"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QR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di scan </a:t>
            </a:r>
            <a:r>
              <a:rPr lang="en-US" sz="1600" dirty="0" err="1">
                <a:latin typeface="Times New Roman" panose="02020603050405020304" pitchFamily="18" charset="0"/>
                <a:ea typeface="Calibri" panose="020F0502020204030204" pitchFamily="34" charset="0"/>
              </a:rPr>
              <a:t>khusus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68446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2" y="223288"/>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2" y="1548332"/>
            <a:ext cx="3599815" cy="2026285"/>
          </a:xfrm>
          <a:prstGeom prst="rect">
            <a:avLst/>
          </a:prstGeom>
          <a:noFill/>
          <a:ln>
            <a:noFill/>
          </a:ln>
        </p:spPr>
      </p:pic>
      <p:sp>
        <p:nvSpPr>
          <p:cNvPr id="5" name="Rectangle 4"/>
          <p:cNvSpPr/>
          <p:nvPr/>
        </p:nvSpPr>
        <p:spPr>
          <a:xfrm>
            <a:off x="3942337" y="2063516"/>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jika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scan. </a:t>
            </a:r>
            <a:endParaRPr lang="en-US" sz="1800" dirty="0"/>
          </a:p>
        </p:txBody>
      </p:sp>
    </p:spTree>
    <p:extLst>
      <p:ext uri="{BB962C8B-B14F-4D97-AF65-F5344CB8AC3E}">
        <p14:creationId xmlns:p14="http://schemas.microsoft.com/office/powerpoint/2010/main" val="265387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2" y="67713"/>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Efisiensi</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2111607" y="638384"/>
                <a:ext cx="4920785" cy="3989105"/>
              </a:xfrm>
              <a:prstGeom prst="rect">
                <a:avLst/>
              </a:prstGeom>
            </p:spPr>
            <p:txBody>
              <a:bodyPr wrap="square">
                <a:spAutoFit/>
              </a:bodyPr>
              <a:lstStyle/>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Sebelum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a:t>
                </a:r>
                <a:r>
                  <a:rPr lang="en-US" sz="1600" dirty="0">
                    <a:latin typeface="Times New Roman" panose="02020603050405020304" pitchFamily="18" charset="0"/>
                    <a:ea typeface="Tahoma" panose="020B0604030504040204" pitchFamily="34" charset="0"/>
                    <a:cs typeface="Times New Roman" panose="02020603050405020304" pitchFamily="18" charset="0"/>
                  </a:rPr>
                  <a:t> sistem absen jalan:</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𝐽𝑢𝑚𝑙𝑎h</m:t>
                        </m:r>
                        <m:r>
                          <a:rPr lang="en-US" sz="1600" b="0" i="1" smtClean="0">
                            <a:latin typeface="Cambria Math" panose="02040503050406030204" pitchFamily="18" charset="0"/>
                          </a:rPr>
                          <m:t> </m:t>
                        </m:r>
                        <m:r>
                          <a:rPr lang="en-US" sz="1600" b="0" i="1" smtClean="0">
                            <a:latin typeface="Cambria Math" panose="02040503050406030204" pitchFamily="18" charset="0"/>
                          </a:rPr>
                          <m:t>𝑀𝑎h𝑎𝑠𝑖𝑠𝑤𝑎</m:t>
                        </m:r>
                        <m:r>
                          <a:rPr lang="en-US" sz="1600" b="0" i="1" smtClean="0">
                            <a:latin typeface="Cambria Math" panose="02040503050406030204" pitchFamily="18" charset="0"/>
                          </a:rPr>
                          <m:t> </m:t>
                        </m:r>
                        <m:r>
                          <a:rPr lang="en-US" sz="1600" b="0" i="1" smtClean="0">
                            <a:latin typeface="Cambria Math" panose="02040503050406030204" pitchFamily="18" charset="0"/>
                          </a:rPr>
                          <m:t>𝐻𝑎𝑑𝑖𝑟</m:t>
                        </m:r>
                      </m:num>
                      <m:den>
                        <m:r>
                          <a:rPr lang="en-US" sz="1600" b="0" i="1" smtClean="0">
                            <a:latin typeface="Cambria Math" panose="02040503050406030204" pitchFamily="18" charset="0"/>
                          </a:rPr>
                          <m:t>𝑇𝑜𝑡𝑎𝑙</m:t>
                        </m:r>
                        <m:r>
                          <a:rPr lang="en-US" sz="1600" b="0" i="1" smtClean="0">
                            <a:latin typeface="Cambria Math" panose="02040503050406030204" pitchFamily="18" charset="0"/>
                          </a:rPr>
                          <m:t> </m:t>
                        </m:r>
                        <m:r>
                          <a:rPr lang="en-US" sz="1600" b="0" i="1" smtClean="0">
                            <a:latin typeface="Cambria Math" panose="02040503050406030204" pitchFamily="18" charset="0"/>
                          </a:rPr>
                          <m:t>𝑚𝑎h𝑎𝑠𝑖𝑠𝑤𝑎</m:t>
                        </m:r>
                      </m:den>
                    </m:f>
                  </m:oMath>
                </a14:m>
                <a:r>
                  <a:rPr lang="en-US" sz="1600" dirty="0">
                    <a:latin typeface="Times New Roman" panose="02020603050405020304" pitchFamily="18" charset="0"/>
                    <a:ea typeface="Tahoma" panose="020B0604030504040204" pitchFamily="34" charset="0"/>
                    <a:cs typeface="Times New Roman" panose="02020603050405020304" pitchFamily="18" charset="0"/>
                  </a:rPr>
                  <a:t> x 100%</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20</m:t>
                        </m:r>
                      </m:num>
                      <m:den>
                        <m:r>
                          <a:rPr lang="en-US" sz="1600" b="0" i="1" smtClean="0">
                            <a:latin typeface="Cambria Math" panose="02040503050406030204" pitchFamily="18" charset="0"/>
                          </a:rPr>
                          <m:t>30</m:t>
                        </m:r>
                      </m:den>
                    </m:f>
                    <m:r>
                      <a:rPr lang="en-US" sz="1600" b="0" i="0" smtClean="0">
                        <a:latin typeface="Cambria Math" panose="02040503050406030204" pitchFamily="18" charset="0"/>
                      </a:rPr>
                      <m:t> </m:t>
                    </m:r>
                  </m:oMath>
                </a14:m>
                <a:r>
                  <a:rPr lang="en-US" sz="1600" dirty="0">
                    <a:latin typeface="Times New Roman" panose="02020603050405020304" pitchFamily="18" charset="0"/>
                    <a:ea typeface="Tahoma" panose="020B0604030504040204" pitchFamily="34" charset="0"/>
                    <a:cs typeface="Times New Roman" panose="02020603050405020304" pitchFamily="18" charset="0"/>
                  </a:rPr>
                  <a:t>x 100% = 66 %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Persentase</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adalah</a:t>
                </a:r>
                <a:r>
                  <a:rPr lang="en-US" sz="1600" dirty="0">
                    <a:latin typeface="Times New Roman" panose="02020603050405020304" pitchFamily="18" charset="0"/>
                    <a:ea typeface="Tahoma" panose="020B0604030504040204" pitchFamily="34" charset="0"/>
                    <a:cs typeface="Times New Roman" panose="02020603050405020304" pitchFamily="18" charset="0"/>
                  </a:rPr>
                  <a:t> 66%</a:t>
                </a:r>
              </a:p>
              <a:p>
                <a:pPr lvl="1" algn="just">
                  <a:lnSpc>
                    <a:spcPct val="150000"/>
                  </a:lnSpc>
                </a:pPr>
                <a:r>
                  <a:rPr lang="en-US" sz="1100" dirty="0">
                    <a:latin typeface="Times New Roman" panose="02020603050405020304" pitchFamily="18" charset="0"/>
                    <a:ea typeface="Tahoma" panose="020B0604030504040204" pitchFamily="34" charset="0"/>
                    <a:cs typeface="Times New Roman" panose="02020603050405020304" pitchFamily="18" charset="0"/>
                  </a:rPr>
                  <a:t>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Setelah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a:t>
                </a:r>
                <a:r>
                  <a:rPr lang="en-US" sz="1600" dirty="0">
                    <a:latin typeface="Times New Roman" panose="02020603050405020304" pitchFamily="18" charset="0"/>
                    <a:ea typeface="Tahoma" panose="020B0604030504040204" pitchFamily="34" charset="0"/>
                    <a:cs typeface="Times New Roman" panose="02020603050405020304" pitchFamily="18" charset="0"/>
                  </a:rPr>
                  <a:t> sistem absen jalan:</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30</m:t>
                        </m:r>
                      </m:num>
                      <m:den>
                        <m:r>
                          <a:rPr lang="en-US" sz="1600" b="0" i="1" smtClean="0">
                            <a:latin typeface="Cambria Math" panose="02040503050406030204" pitchFamily="18" charset="0"/>
                          </a:rPr>
                          <m:t>30</m:t>
                        </m:r>
                      </m:den>
                    </m:f>
                  </m:oMath>
                </a14:m>
                <a:r>
                  <a:rPr lang="en-US" sz="1600" dirty="0">
                    <a:latin typeface="Times New Roman" panose="02020603050405020304" pitchFamily="18" charset="0"/>
                    <a:ea typeface="Tahoma" panose="020B0604030504040204" pitchFamily="34" charset="0"/>
                    <a:cs typeface="Times New Roman" panose="02020603050405020304" pitchFamily="18" charset="0"/>
                  </a:rPr>
                  <a:t> x 100% = 100 %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Persentase</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adalah</a:t>
                </a:r>
                <a:r>
                  <a:rPr lang="en-US" sz="1600" dirty="0">
                    <a:latin typeface="Times New Roman" panose="02020603050405020304" pitchFamily="18" charset="0"/>
                    <a:ea typeface="Tahoma" panose="020B0604030504040204" pitchFamily="34" charset="0"/>
                    <a:cs typeface="Times New Roman" panose="02020603050405020304" pitchFamily="18" charset="0"/>
                  </a:rPr>
                  <a:t> 100%</a:t>
                </a:r>
              </a:p>
              <a:p>
                <a:pPr lvl="1" algn="just">
                  <a:lnSpc>
                    <a:spcPct val="150000"/>
                  </a:lnSpc>
                </a:pPr>
                <a:endParaRPr lang="en-US" sz="1100" dirty="0">
                  <a:latin typeface="Times New Roman" panose="02020603050405020304" pitchFamily="18" charset="0"/>
                  <a:ea typeface="Tahoma" panose="020B0604030504040204" pitchFamily="34" charset="0"/>
                  <a:cs typeface="Times New Roman" panose="02020603050405020304" pitchFamily="18" charset="0"/>
                </a:endParaRP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meningkat</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sebesar</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1" dirty="0">
                    <a:latin typeface="Times New Roman" panose="02020603050405020304" pitchFamily="18" charset="0"/>
                    <a:ea typeface="Tahoma" panose="020B0604030504040204" pitchFamily="34" charset="0"/>
                    <a:cs typeface="Times New Roman" panose="02020603050405020304" pitchFamily="18" charset="0"/>
                  </a:rPr>
                  <a:t>34%</a:t>
                </a:r>
              </a:p>
            </p:txBody>
          </p:sp>
        </mc:Choice>
        <mc:Fallback xmlns="">
          <p:sp>
            <p:nvSpPr>
              <p:cNvPr id="5" name="Rectangle 4"/>
              <p:cNvSpPr>
                <a:spLocks noRot="1" noChangeAspect="1" noMove="1" noResize="1" noEditPoints="1" noAdjustHandles="1" noChangeArrowheads="1" noChangeShapeType="1" noTextEdit="1"/>
              </p:cNvSpPr>
              <p:nvPr/>
            </p:nvSpPr>
            <p:spPr>
              <a:xfrm>
                <a:off x="2111607" y="638384"/>
                <a:ext cx="4920785" cy="3989105"/>
              </a:xfrm>
              <a:prstGeom prst="rect">
                <a:avLst/>
              </a:prstGeom>
              <a:blipFill>
                <a:blip r:embed="rId2"/>
                <a:stretch>
                  <a:fillRect l="-619" b="-1070"/>
                </a:stretch>
              </a:blipFill>
            </p:spPr>
            <p:txBody>
              <a:bodyPr/>
              <a:lstStyle/>
              <a:p>
                <a:r>
                  <a:rPr lang="id-ID">
                    <a:noFill/>
                  </a:rPr>
                  <a:t> </a:t>
                </a:r>
              </a:p>
            </p:txBody>
          </p:sp>
        </mc:Fallback>
      </mc:AlternateContent>
    </p:spTree>
    <p:extLst>
      <p:ext uri="{BB962C8B-B14F-4D97-AF65-F5344CB8AC3E}">
        <p14:creationId xmlns:p14="http://schemas.microsoft.com/office/powerpoint/2010/main" val="25418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701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1700" y="1537930"/>
            <a:ext cx="8520600" cy="1525418"/>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Universitas Pamulang (UNPAM) mengalami pertumbuhan pesat dalam jumlah mahasiswa, menyebabkan peningkatan ruang kelas dan tantangan dalam mengelola kehadiran. Mahasiswa sering kesulitan menggantikan kehadiran saat ada kegiatan penting lain. Proses penggantian kehadiran masih mengandalkan komunikasi langsung antara mahasiswa dan dosen, yang rumit dan memakan waktu.</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6C607B2F-CC34-3EA9-883A-67E5411EC8CC}"/>
              </a:ext>
            </a:extLst>
          </p:cNvPr>
          <p:cNvSpPr txBox="1">
            <a:spLocks/>
          </p:cNvSpPr>
          <p:nvPr/>
        </p:nvSpPr>
        <p:spPr>
          <a:xfrm>
            <a:off x="311699" y="510368"/>
            <a:ext cx="8520600" cy="655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3000" b="1" dirty="0">
                <a:latin typeface="Times New Roman" panose="02020603050405020304" pitchFamily="18" charset="0"/>
                <a:cs typeface="Times New Roman" panose="02020603050405020304" pitchFamily="18" charset="0"/>
              </a:rPr>
              <a:t>Latar Belakang</a:t>
            </a:r>
          </a:p>
        </p:txBody>
      </p:sp>
    </p:spTree>
    <p:extLst>
      <p:ext uri="{BB962C8B-B14F-4D97-AF65-F5344CB8AC3E}">
        <p14:creationId xmlns:p14="http://schemas.microsoft.com/office/powerpoint/2010/main" val="31655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1425" y="1378124"/>
            <a:ext cx="8606269" cy="1986826"/>
          </a:xfrm>
          <a:prstGeom prst="rect">
            <a:avLst/>
          </a:prstGeom>
        </p:spPr>
        <p:txBody>
          <a:bodyPr wrap="square">
            <a:spAutoFit/>
          </a:bodyPr>
          <a:lstStyle/>
          <a:p>
            <a:pPr algn="just">
              <a:lnSpc>
                <a:spcPct val="200000"/>
              </a:lnSpc>
            </a:pPr>
            <a:r>
              <a:rPr lang="id-ID" sz="1600" dirty="0">
                <a:latin typeface="Times New Roman" panose="02020603050405020304" pitchFamily="18" charset="0"/>
                <a:ea typeface="Calibri" panose="020F0502020204030204" pitchFamily="34" charset="0"/>
              </a:rPr>
              <a:t>Aplikasi </a:t>
            </a:r>
            <a:r>
              <a:rPr lang="en-US" sz="1600" dirty="0">
                <a:latin typeface="Times New Roman" panose="02020603050405020304" pitchFamily="18" charset="0"/>
                <a:ea typeface="Calibri" panose="020F0502020204030204" pitchFamily="34" charset="0"/>
              </a:rPr>
              <a:t>“</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a:t>
            </a:r>
            <a:r>
              <a:rPr lang="id-ID" sz="1600" dirty="0">
                <a:latin typeface="Times New Roman" panose="02020603050405020304" pitchFamily="18" charset="0"/>
                <a:ea typeface="Calibri" panose="020F0502020204030204" pitchFamily="34" charset="0"/>
              </a:rPr>
              <a:t> hadir sebagai solusi yang akan mengatasi masalah ini. Selain memungkinkan mahasiswa untuk melakukan absen jalan dan mencari kelas yang memiliki mata kuliah dan dosen yang sama, aplikasi ini juga memungkinkan mahasiswa untuk merencanakan kembali kehadiran mereka di kelas di hari lain ketika ada konflik jadwal. </a:t>
            </a:r>
            <a:endParaRPr lang="en-US" sz="1600" dirty="0"/>
          </a:p>
        </p:txBody>
      </p:sp>
      <p:sp>
        <p:nvSpPr>
          <p:cNvPr id="3" name="Title 1">
            <a:extLst>
              <a:ext uri="{FF2B5EF4-FFF2-40B4-BE49-F238E27FC236}">
                <a16:creationId xmlns:a16="http://schemas.microsoft.com/office/drawing/2014/main" id="{6FC19D24-CBB2-F7E8-0F08-73A4D8BECDCF}"/>
              </a:ext>
            </a:extLst>
          </p:cNvPr>
          <p:cNvSpPr txBox="1">
            <a:spLocks/>
          </p:cNvSpPr>
          <p:nvPr/>
        </p:nvSpPr>
        <p:spPr>
          <a:xfrm>
            <a:off x="311699" y="510368"/>
            <a:ext cx="8520600" cy="655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3000" b="1" dirty="0">
                <a:latin typeface="Times New Roman" panose="02020603050405020304" pitchFamily="18" charset="0"/>
                <a:cs typeface="Times New Roman" panose="02020603050405020304" pitchFamily="18" charset="0"/>
              </a:rPr>
              <a:t>Tujuan</a:t>
            </a:r>
          </a:p>
        </p:txBody>
      </p:sp>
    </p:spTree>
    <p:extLst>
      <p:ext uri="{BB962C8B-B14F-4D97-AF65-F5344CB8AC3E}">
        <p14:creationId xmlns:p14="http://schemas.microsoft.com/office/powerpoint/2010/main" val="11088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1" y="524072"/>
            <a:ext cx="8520600" cy="841800"/>
          </a:xfrm>
        </p:spPr>
        <p:txBody>
          <a:bodyPr/>
          <a:lstStyle/>
          <a:p>
            <a:pPr>
              <a:lnSpc>
                <a:spcPct val="150000"/>
              </a:lnSpc>
            </a:pPr>
            <a:r>
              <a:rPr lang="id-ID"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Pengguna dan Audien</a:t>
            </a:r>
            <a: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s</a:t>
            </a:r>
            <a:b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1181527" y="1037977"/>
            <a:ext cx="6739847" cy="417422"/>
          </a:xfrm>
          <a:prstGeom prst="rect">
            <a:avLst/>
          </a:prstGeom>
        </p:spPr>
        <p:txBody>
          <a:bodyPr wrap="square">
            <a:spAutoFit/>
          </a:bodyPr>
          <a:lstStyle/>
          <a:p>
            <a:pPr algn="ctr">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Pengguna dan audiens dalam proyek ini adalah para mahasiswa dan dosen.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00501" y="1833529"/>
            <a:ext cx="4501898" cy="2579884"/>
          </a:xfrm>
          <a:prstGeom prst="rect">
            <a:avLst/>
          </a:prstGeom>
        </p:spPr>
      </p:pic>
    </p:spTree>
    <p:extLst>
      <p:ext uri="{BB962C8B-B14F-4D97-AF65-F5344CB8AC3E}">
        <p14:creationId xmlns:p14="http://schemas.microsoft.com/office/powerpoint/2010/main" val="416963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180756"/>
            <a:ext cx="8520600" cy="54453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60329" y="732335"/>
            <a:ext cx="8520600" cy="4249240"/>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Andri Firman Saputra adalah manajer proyek dan produk yang bertanggung jawab untuk mengawasi perencanaan, pengembangan, dan peluncuran aplikasi “Absen Jalan UNPAM.</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Andri akan memastikan bahwa proyek berjalan sesuai dengan jadwal dan spesifikasi yang telah ditetapkan.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1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Yogi Rizky Pangestu adalah peneliti pengalaman pengguna yang akan melakukan studi dan pengujian pengguna untuk memahami kebutuhan dan preferensi pengguna aplikasi "Absen Jalan UNPAM." Hasil penelitian ini akan membantu tim merancang pengalaman pengguna yang optimal.</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100" dirty="0">
              <a:latin typeface="Times New Roman" panose="02020603050405020304" pitchFamily="18" charset="0"/>
              <a:cs typeface="Times New Roman" panose="02020603050405020304" pitchFamily="18" charset="0"/>
            </a:endParaRPr>
          </a:p>
          <a:p>
            <a:pPr algn="just">
              <a:lnSpc>
                <a:spcPct val="150000"/>
              </a:lnSpc>
            </a:pPr>
            <a:r>
              <a:rPr lang="id-ID" sz="1600" dirty="0" err="1">
                <a:latin typeface="Times New Roman" panose="02020603050405020304" pitchFamily="18" charset="0"/>
                <a:cs typeface="Times New Roman" panose="02020603050405020304" pitchFamily="18" charset="0"/>
              </a:rPr>
              <a:t>Roizza</a:t>
            </a:r>
            <a:r>
              <a:rPr lang="id-ID" sz="1600" dirty="0">
                <a:latin typeface="Times New Roman" panose="02020603050405020304" pitchFamily="18" charset="0"/>
                <a:cs typeface="Times New Roman" panose="02020603050405020304" pitchFamily="18" charset="0"/>
              </a:rPr>
              <a:t> Dema Nurikhwan adalah analis bisnis dan sistem yang bertanggung jawab untuk merinci kebutuhan bisnis dan teknis proyek. Roizza akan memfasilitasi komunikasi antara tim pengembang dan pemangku kepentingan untuk memastikan bahwa aplikasi memenuhi tujuan bisnis dan kebutuhan pengguna.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4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48" y="457198"/>
            <a:ext cx="8520600" cy="647272"/>
          </a:xfrm>
        </p:spPr>
        <p:txBody>
          <a:bodyPr/>
          <a:lstStyle/>
          <a:p>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332248" y="1429994"/>
            <a:ext cx="8520601" cy="2910412"/>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Tifanny Patriane Andari adalah desainer pengalaman pengguna (UX) yang akan merancang antarmuka pengguna yang intuitif dan menarik untuk aplikasi "Absen Jalan UNPAM." Desainnya akan berfokus pada kemudahan penggunaan dan efektivitas.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1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Muhamad Abdul Murod adalah desainer antarmuka pengguna (UI) yang akan mengambil desain UX dan mengubahnya menjadi tampilan yang menarik, serasi, dan konsisten untuk aplikasi. Muhamad akan berfokus pada aspek estetika dan presentasi visual aplikasi.</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707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97716"/>
            <a:ext cx="8520600" cy="59590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Ruang Lingkup</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250055" y="1325792"/>
            <a:ext cx="8520600" cy="3046988"/>
          </a:xfrm>
          <a:prstGeom prst="rect">
            <a:avLst/>
          </a:prstGeom>
        </p:spPr>
        <p:txBody>
          <a:bodyPr wrap="square">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Pencatatan Kehadiran 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Aplikasi ini akan memungkinkan mahasiswa untuk melihat catatan kehadiran mereka di kelas.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Pencarian Kelas dan Dosen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Mahasiswa dapat mencari kelas dan dosen yang terkait dengan mata kuliah tertentu untuk memudahkan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Manajemen Permintaan Absen 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Aplikasi akan memungkinkan mahasiswa untuk mengirim permintaan kepada dosen jika mereka ingin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Calibri" panose="020F0502020204030204" pitchFamily="34" charset="0"/>
              </a:rPr>
              <a:t>Antarmuka Pengguna (UI/UX) Desain antarmuka pengguna akan dirancang untuk memberikan pengalaman yang intuitif dan menarik.</a:t>
            </a:r>
            <a:endParaRPr lang="en-US" sz="1800" dirty="0"/>
          </a:p>
        </p:txBody>
      </p:sp>
    </p:spTree>
    <p:extLst>
      <p:ext uri="{BB962C8B-B14F-4D97-AF65-F5344CB8AC3E}">
        <p14:creationId xmlns:p14="http://schemas.microsoft.com/office/powerpoint/2010/main" val="1325939227"/>
      </p:ext>
    </p:extLst>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1823</Words>
  <Application>Microsoft Office PowerPoint</Application>
  <PresentationFormat>On-screen Show (16:9)</PresentationFormat>
  <Paragraphs>245</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Fira Sans Extra Condensed Medium</vt:lpstr>
      <vt:lpstr>Fira Sans Extra Condensed SemiBold</vt:lpstr>
      <vt:lpstr>Roboto</vt:lpstr>
      <vt:lpstr>Times New Roman</vt:lpstr>
      <vt:lpstr>Symbol</vt:lpstr>
      <vt:lpstr>Cambria Math</vt:lpstr>
      <vt:lpstr>Arial</vt:lpstr>
      <vt:lpstr>Project Management Infographics by Slidesgo</vt:lpstr>
      <vt:lpstr>Prototyping  Absen Jalan UNPAM menggunakan Metode Design Thinking</vt:lpstr>
      <vt:lpstr>Author</vt:lpstr>
      <vt:lpstr>Absen Jalan Universitas Pamulang </vt:lpstr>
      <vt:lpstr>PowerPoint Presentation</vt:lpstr>
      <vt:lpstr>PowerPoint Presentation</vt:lpstr>
      <vt:lpstr>Pengguna dan Audiens </vt:lpstr>
      <vt:lpstr> Peran dan Tanggung Jawab </vt:lpstr>
      <vt:lpstr> Peran dan Tanggung Jawab </vt:lpstr>
      <vt:lpstr> Ruang Lingkup </vt:lpstr>
      <vt:lpstr> Persyaratan Fungsional </vt:lpstr>
      <vt:lpstr>Tabel Fungsional</vt:lpstr>
      <vt:lpstr>Tabel Non-Fungsional</vt:lpstr>
      <vt:lpstr> Proses </vt:lpstr>
      <vt:lpstr> Pengumpulan Data </vt:lpstr>
      <vt:lpstr> Anggaran </vt:lpstr>
      <vt:lpstr> Anggaran </vt:lpstr>
      <vt:lpstr> BEP (Break Even Point) </vt:lpstr>
      <vt:lpstr> BEP (Break Even Point) </vt:lpstr>
      <vt:lpstr> Design Process (Ideate) </vt:lpstr>
      <vt:lpstr> User Flow – Mahasiswa </vt:lpstr>
      <vt:lpstr> User Flow – Dosen  </vt:lpstr>
      <vt:lpstr> Gambar Rangka Mahasiswa </vt:lpstr>
      <vt:lpstr> Gambar Rangka Dosen </vt:lpstr>
      <vt:lpstr> Wireframe Design – Mahasiswa  </vt:lpstr>
      <vt:lpstr> Wireframe Design – Mahasiswa  </vt:lpstr>
      <vt:lpstr> Wireframe Design – Dosen  </vt:lpstr>
      <vt:lpstr>Wireframe Design – Dosen</vt:lpstr>
      <vt:lpstr> UI Design – Mahasiswa  </vt:lpstr>
      <vt:lpstr>UI Design – Mahasiswa</vt:lpstr>
      <vt:lpstr>UI Design – Mahasiswa</vt:lpstr>
      <vt:lpstr>UI Design – Mahasiswa</vt:lpstr>
      <vt:lpstr>UI Design – Mahasiswa</vt:lpstr>
      <vt:lpstr>UI Design – Mahasiswa</vt:lpstr>
      <vt:lpstr> UI Design – Dosen  </vt:lpstr>
      <vt:lpstr>UI Design – Dosen</vt:lpstr>
      <vt:lpstr>UI Design – Dosen</vt:lpstr>
      <vt:lpstr>Efisiensi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cp:lastModifiedBy>Andri Firman Saputra</cp:lastModifiedBy>
  <cp:revision>48</cp:revision>
  <dcterms:modified xsi:type="dcterms:W3CDTF">2023-12-03T00:09:53Z</dcterms:modified>
</cp:coreProperties>
</file>